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3" r:id="rId1"/>
  </p:sldMasterIdLst>
  <p:notesMasterIdLst>
    <p:notesMasterId r:id="rId22"/>
  </p:notesMasterIdLst>
  <p:handoutMasterIdLst>
    <p:handoutMasterId r:id="rId23"/>
  </p:handoutMasterIdLst>
  <p:sldIdLst>
    <p:sldId id="326" r:id="rId2"/>
    <p:sldId id="281" r:id="rId3"/>
    <p:sldId id="351" r:id="rId4"/>
    <p:sldId id="352" r:id="rId5"/>
    <p:sldId id="353" r:id="rId6"/>
    <p:sldId id="271" r:id="rId7"/>
    <p:sldId id="268" r:id="rId8"/>
    <p:sldId id="342" r:id="rId9"/>
    <p:sldId id="343" r:id="rId10"/>
    <p:sldId id="344" r:id="rId11"/>
    <p:sldId id="269" r:id="rId12"/>
    <p:sldId id="345" r:id="rId13"/>
    <p:sldId id="346" r:id="rId14"/>
    <p:sldId id="354" r:id="rId15"/>
    <p:sldId id="355" r:id="rId16"/>
    <p:sldId id="356" r:id="rId17"/>
    <p:sldId id="357" r:id="rId18"/>
    <p:sldId id="358" r:id="rId19"/>
    <p:sldId id="347" r:id="rId20"/>
    <p:sldId id="341" r:id="rId21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4">
          <p15:clr>
            <a:srgbClr val="A4A3A4"/>
          </p15:clr>
        </p15:guide>
        <p15:guide id="2" orient="horz" pos="2902">
          <p15:clr>
            <a:srgbClr val="A4A3A4"/>
          </p15:clr>
        </p15:guide>
        <p15:guide id="3" pos="345">
          <p15:clr>
            <a:srgbClr val="A4A3A4"/>
          </p15:clr>
        </p15:guide>
        <p15:guide id="4" pos="5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7300"/>
    <a:srgbClr val="008000"/>
    <a:srgbClr val="B92B06"/>
    <a:srgbClr val="E60F0F"/>
    <a:srgbClr val="E6320F"/>
    <a:srgbClr val="EBF0F4"/>
    <a:srgbClr val="E6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9" autoAdjust="0"/>
    <p:restoredTop sz="96327" autoAdjust="0"/>
  </p:normalViewPr>
  <p:slideViewPr>
    <p:cSldViewPr snapToGrid="0" snapToObjects="1">
      <p:cViewPr>
        <p:scale>
          <a:sx n="133" d="100"/>
          <a:sy n="133" d="100"/>
        </p:scale>
        <p:origin x="496" y="696"/>
      </p:cViewPr>
      <p:guideLst>
        <p:guide orient="horz" pos="524"/>
        <p:guide orient="horz" pos="2902"/>
        <p:guide pos="345"/>
        <p:guide pos="5366"/>
      </p:guideLst>
    </p:cSldViewPr>
  </p:slideViewPr>
  <p:outlineViewPr>
    <p:cViewPr>
      <p:scale>
        <a:sx n="33" d="100"/>
        <a:sy n="33" d="100"/>
      </p:scale>
      <p:origin x="0" y="-4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2346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Arbeitsblat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4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/Volumes\Mehr%20Daten\Paller_2024\Rindfleischproduktion\Wetransfer_kap_1_abb_grabner_20240412-xlsx_2024-04-15_1412\Abb._11+12+13+14+15_Stiermast_BuBer_2023_20240415_e2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5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6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-Arbeitsblatt7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8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9.xlsx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/Volumes/PortableSSD/Paller_2025_14.%20Mai/Rindfleischproduktion-14.%20Mai%202025/13.%20Mai%20Lektorin%20retour_aktuell/Kap_1_e2_2023_Abb_Grabner_2024041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-Arbeitsblat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/daten.lk-oe.at\lko\38%20Arbeitskreisberatung%20Rindfleisch\Bundesberichte\Bundesbericht%202024\Abbildungen,%20Tabellen,%20etc\Kapitel%204_Mutterkuh\Abb.6_Herdengroesse_e2%20BZA%202024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-Arbeitsblatt2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/daten.lk-oe.at\lko\38%20Arbeitskreisberatung%20Rindfleisch\Bundesberichte\Bundesbericht%202024\Abbildungen,%20Tabellen,%20etc\Kapitel%204_Mutterkuh\Abb.8-10_Direktleistung_Erl&#246;s_Kosten_neu%20BZA%202024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3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/daten.lk-oe.at\lko\38%20Arbeitskreisberatung%20Rindfleisch\Bundesberichte\Bundesbericht%202024\Abbildungen,%20Tabellen,%20etc\Kapitel%204_Mutterkuh\Abb.8-10_Direktleistung_Erl&#246;s_Kosten_neu%20BZA%202024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7722263820006"/>
          <c:y val="6.8926465487339592E-2"/>
          <c:w val="0.86369651877393805"/>
          <c:h val="0.7840341822972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'Abb1-4'!$A$327</c:f>
              <c:strCache>
                <c:ptCount val="1"/>
                <c:pt idx="0">
                  <c:v>Mutterkühe</c:v>
                </c:pt>
              </c:strCache>
            </c:strRef>
          </c:tx>
          <c:spPr>
            <a:solidFill>
              <a:srgbClr val="C00000"/>
            </a:solidFill>
            <a:ln w="50800" cmpd="tri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208590577524536E-4"/>
                  <c:y val="-3.9186691208906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420772673802736E-2"/>
                      <c:h val="5.55441726734695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C7E-EB43-9107-E48A0D3790FD}"/>
                </c:ext>
              </c:extLst>
            </c:dLbl>
            <c:dLbl>
              <c:idx val="1"/>
              <c:layout>
                <c:manualLayout>
                  <c:x val="0"/>
                  <c:y val="-1.7113230193225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7E-EB43-9107-E48A0D3790FD}"/>
                </c:ext>
              </c:extLst>
            </c:dLbl>
            <c:dLbl>
              <c:idx val="2"/>
              <c:layout>
                <c:manualLayout>
                  <c:x val="-2.777778466710987E-3"/>
                  <c:y val="-2.281773355994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7E-EB43-9107-E48A0D3790FD}"/>
                </c:ext>
              </c:extLst>
            </c:dLbl>
            <c:dLbl>
              <c:idx val="3"/>
              <c:layout>
                <c:manualLayout>
                  <c:x val="-2.7777784667109293E-3"/>
                  <c:y val="-1.926291546586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7E-EB43-9107-E48A0D3790FD}"/>
                </c:ext>
              </c:extLst>
            </c:dLbl>
            <c:dLbl>
              <c:idx val="4"/>
              <c:layout>
                <c:manualLayout>
                  <c:x val="-3.1498023685025776E-3"/>
                  <c:y val="-3.1704778795146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720377410807881E-2"/>
                      <c:h val="3.06604460149089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C7E-EB43-9107-E48A0D3790FD}"/>
                </c:ext>
              </c:extLst>
            </c:dLbl>
            <c:dLbl>
              <c:idx val="5"/>
              <c:layout>
                <c:manualLayout>
                  <c:x val="0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7E-EB43-9107-E48A0D3790FD}"/>
                </c:ext>
              </c:extLst>
            </c:dLbl>
            <c:dLbl>
              <c:idx val="6"/>
              <c:layout>
                <c:manualLayout>
                  <c:x val="0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7E-EB43-9107-E48A0D3790FD}"/>
                </c:ext>
              </c:extLst>
            </c:dLbl>
            <c:spPr>
              <a:solidFill>
                <a:srgbClr val="FFFFFF">
                  <a:alpha val="69804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'Abb1-4'!$B$326:$L$326</c:f>
              <c:numCache>
                <c:formatCode>General</c:formatCode>
                <c:ptCount val="11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'Abb1-4'!$B$327:$L$327</c:f>
              <c:numCache>
                <c:formatCode>_-* #,##0_-;\-* #,##0_-;_-* "-"??_-;_-@_-</c:formatCode>
                <c:ptCount val="11"/>
                <c:pt idx="0">
                  <c:v>260800</c:v>
                </c:pt>
                <c:pt idx="1">
                  <c:v>272511</c:v>
                </c:pt>
                <c:pt idx="2">
                  <c:v>261846</c:v>
                </c:pt>
                <c:pt idx="3">
                  <c:v>224348</c:v>
                </c:pt>
                <c:pt idx="4">
                  <c:v>200475</c:v>
                </c:pt>
                <c:pt idx="5">
                  <c:v>195480</c:v>
                </c:pt>
                <c:pt idx="6">
                  <c:v>190688</c:v>
                </c:pt>
                <c:pt idx="7" formatCode="#,##0">
                  <c:v>185692</c:v>
                </c:pt>
                <c:pt idx="8" formatCode="#,##0">
                  <c:v>157811</c:v>
                </c:pt>
                <c:pt idx="9" formatCode="#,##0">
                  <c:v>156746</c:v>
                </c:pt>
                <c:pt idx="10" formatCode="#,##0">
                  <c:v>154656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C7E-EB43-9107-E48A0D3790FD}"/>
            </c:ext>
          </c:extLst>
        </c:ser>
        <c:ser>
          <c:idx val="1"/>
          <c:order val="1"/>
          <c:tx>
            <c:strRef>
              <c:f>'Abb1-4'!$A$328</c:f>
              <c:strCache>
                <c:ptCount val="1"/>
                <c:pt idx="0">
                  <c:v>Kühe gesamt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4.4838022643201433E-3"/>
                  <c:y val="-1.1121408711770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C7E-EB43-9107-E48A0D3790FD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'Abb1-4'!$B$326:$L$326</c:f>
              <c:numCache>
                <c:formatCode>General</c:formatCode>
                <c:ptCount val="11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'Abb1-4'!$B$328:$L$328</c:f>
              <c:numCache>
                <c:formatCode>_-* #,##0_-;\-* #,##0_-;_-* "-"??_-;_-@_-</c:formatCode>
                <c:ptCount val="11"/>
                <c:pt idx="0">
                  <c:v>855979</c:v>
                </c:pt>
                <c:pt idx="1">
                  <c:v>804855</c:v>
                </c:pt>
                <c:pt idx="2">
                  <c:v>793618</c:v>
                </c:pt>
                <c:pt idx="3">
                  <c:v>758446</c:v>
                </c:pt>
                <c:pt idx="4">
                  <c:v>733348</c:v>
                </c:pt>
                <c:pt idx="5">
                  <c:v>719548</c:v>
                </c:pt>
                <c:pt idx="6">
                  <c:v>715471</c:v>
                </c:pt>
                <c:pt idx="7" formatCode="#,##0">
                  <c:v>712153</c:v>
                </c:pt>
                <c:pt idx="8" formatCode="#,##0">
                  <c:v>708365</c:v>
                </c:pt>
                <c:pt idx="9" formatCode="#,##0">
                  <c:v>700778</c:v>
                </c:pt>
                <c:pt idx="10" formatCode="#,##0">
                  <c:v>690466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C7E-EB43-9107-E48A0D379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02082200"/>
        <c:axId val="702090072"/>
      </c:barChart>
      <c:catAx>
        <c:axId val="702082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FFFFFF">
                <a:lumMod val="6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02090072"/>
        <c:crosses val="autoZero"/>
        <c:auto val="1"/>
        <c:lblAlgn val="ctr"/>
        <c:lblOffset val="100"/>
        <c:noMultiLvlLbl val="0"/>
      </c:catAx>
      <c:valAx>
        <c:axId val="70209007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FFFFFF">
                  <a:lumMod val="65000"/>
                </a:srgb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AT" sz="1000" b="1"/>
                  <a:t>Anzahl Kühe</a:t>
                </a:r>
              </a:p>
            </c:rich>
          </c:tx>
          <c:layout>
            <c:manualLayout>
              <c:xMode val="edge"/>
              <c:yMode val="edge"/>
              <c:x val="2.4847476400663791E-3"/>
              <c:y val="0.31507556367658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3175">
            <a:solidFill>
              <a:srgbClr val="FFFFFF">
                <a:lumMod val="6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02082200"/>
        <c:crosses val="autoZero"/>
        <c:crossBetween val="between"/>
      </c:valAx>
      <c:spPr>
        <a:noFill/>
        <a:ln w="3175">
          <a:solidFill>
            <a:srgbClr val="FFFFFF">
              <a:lumMod val="65000"/>
            </a:srgbClr>
          </a:solidFill>
        </a:ln>
        <a:effectLst/>
      </c:spPr>
    </c:plotArea>
    <c:legend>
      <c:legendPos val="b"/>
      <c:layout>
        <c:manualLayout>
          <c:xMode val="edge"/>
          <c:yMode val="edge"/>
          <c:x val="0.36647369252590761"/>
          <c:y val="0.94488480876869074"/>
          <c:w val="0.34776098026734564"/>
          <c:h val="5.51151912313092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0" i="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950667987454326E-2"/>
          <c:y val="5.0398721898893072E-2"/>
          <c:w val="0.7882307584483893"/>
          <c:h val="0.7422196875789510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Abb.11_FuttertTGZ!$A$2</c:f>
              <c:strCache>
                <c:ptCount val="1"/>
                <c:pt idx="0">
                  <c:v> Ø Futtertage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/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Abb.11_FuttertTGZ!$B$1:$F$1</c:f>
              <c:strCache>
                <c:ptCount val="5"/>
                <c:pt idx="0">
                  <c:v>Gesamt</c:v>
                </c:pt>
                <c:pt idx="1">
                  <c:v>Leichtes 
Kalb</c:v>
                </c:pt>
                <c:pt idx="2">
                  <c:v>Schweres 
Kalb</c:v>
                </c:pt>
                <c:pt idx="3">
                  <c:v>Fresser</c:v>
                </c:pt>
                <c:pt idx="4">
                  <c:v>Einsteller</c:v>
                </c:pt>
              </c:strCache>
            </c:strRef>
          </c:cat>
          <c:val>
            <c:numRef>
              <c:f>Abb.11_FuttertTGZ!$B$2:$F$2</c:f>
              <c:numCache>
                <c:formatCode>0</c:formatCode>
                <c:ptCount val="5"/>
                <c:pt idx="0">
                  <c:v>447</c:v>
                </c:pt>
                <c:pt idx="1">
                  <c:v>479</c:v>
                </c:pt>
                <c:pt idx="2">
                  <c:v>468</c:v>
                </c:pt>
                <c:pt idx="3">
                  <c:v>411</c:v>
                </c:pt>
                <c:pt idx="4">
                  <c:v>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E3-DC42-BA29-E7E2070F4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493632"/>
        <c:axId val="83495168"/>
      </c:barChart>
      <c:scatterChart>
        <c:scatterStyle val="lineMarker"/>
        <c:varyColors val="0"/>
        <c:ser>
          <c:idx val="2"/>
          <c:order val="1"/>
          <c:tx>
            <c:strRef>
              <c:f>Abb.11_FuttertTGZ!$A$3</c:f>
              <c:strCache>
                <c:ptCount val="1"/>
                <c:pt idx="0">
                  <c:v> Ø Tageszunahme (g)</c:v>
                </c:pt>
              </c:strCache>
            </c:strRef>
          </c:tx>
          <c:spPr>
            <a:ln w="38100">
              <a:noFill/>
              <a:prstDash val="solid"/>
            </a:ln>
          </c:spPr>
          <c:marker>
            <c:symbol val="triangle"/>
            <c:size val="8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3"/>
            <c:bubble3D val="0"/>
            <c:spPr>
              <a:ln w="28575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7BE3-DC42-BA29-E7E2070F4452}"/>
              </c:ext>
            </c:extLst>
          </c:dPt>
          <c:dPt>
            <c:idx val="4"/>
            <c:bubble3D val="0"/>
            <c:spPr>
              <a:ln w="254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7BE3-DC42-BA29-E7E2070F4452}"/>
              </c:ext>
            </c:extLst>
          </c:dPt>
          <c:dLbls>
            <c:dLbl>
              <c:idx val="0"/>
              <c:layout>
                <c:manualLayout>
                  <c:x val="-4.5644236059277636E-2"/>
                  <c:y val="-6.6233468389266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E3-DC42-BA29-E7E2070F4452}"/>
                </c:ext>
              </c:extLst>
            </c:dLbl>
            <c:dLbl>
              <c:idx val="1"/>
              <c:layout>
                <c:manualLayout>
                  <c:x val="-4.2436634673002321E-2"/>
                  <c:y val="-6.0230599387526604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/>
                  </a:pPr>
                  <a:endParaRPr lang="de-D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E3-DC42-BA29-E7E2070F4452}"/>
                </c:ext>
              </c:extLst>
            </c:dLbl>
            <c:dLbl>
              <c:idx val="2"/>
              <c:layout>
                <c:manualLayout>
                  <c:x val="-4.5644236059277636E-2"/>
                  <c:y val="-6.6233468389266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E3-DC42-BA29-E7E2070F4452}"/>
                </c:ext>
              </c:extLst>
            </c:dLbl>
            <c:dLbl>
              <c:idx val="4"/>
              <c:layout>
                <c:manualLayout>
                  <c:x val="-4.8302373418275986E-2"/>
                  <c:y val="-6.56304383996546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E3-DC42-BA29-E7E2070F4452}"/>
                </c:ext>
              </c:extLst>
            </c:dLbl>
            <c:numFmt formatCode="#,##0" sourceLinked="0"/>
            <c:spPr>
              <a:solidFill>
                <a:schemeClr val="bg1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000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Abb.11_FuttertTGZ!$B$1:$F$1</c:f>
              <c:strCache>
                <c:ptCount val="5"/>
                <c:pt idx="0">
                  <c:v>Gesamt</c:v>
                </c:pt>
                <c:pt idx="1">
                  <c:v>Leichtes 
Kalb</c:v>
                </c:pt>
                <c:pt idx="2">
                  <c:v>Schweres 
Kalb</c:v>
                </c:pt>
                <c:pt idx="3">
                  <c:v>Fresser</c:v>
                </c:pt>
                <c:pt idx="4">
                  <c:v>Einsteller</c:v>
                </c:pt>
              </c:strCache>
            </c:strRef>
          </c:xVal>
          <c:yVal>
            <c:numRef>
              <c:f>Abb.11_FuttertTGZ!$B$3:$F$3</c:f>
              <c:numCache>
                <c:formatCode>#,##0</c:formatCode>
                <c:ptCount val="5"/>
                <c:pt idx="0">
                  <c:v>1350</c:v>
                </c:pt>
                <c:pt idx="1">
                  <c:v>1321</c:v>
                </c:pt>
                <c:pt idx="2">
                  <c:v>1339</c:v>
                </c:pt>
                <c:pt idx="3">
                  <c:v>1386</c:v>
                </c:pt>
                <c:pt idx="4">
                  <c:v>1404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7BE3-DC42-BA29-E7E2070F4452}"/>
            </c:ext>
          </c:extLst>
        </c:ser>
        <c:ser>
          <c:idx val="0"/>
          <c:order val="2"/>
          <c:tx>
            <c:strRef>
              <c:f>Abb.11_FuttertTGZ!$A$4</c:f>
              <c:strCache>
                <c:ptCount val="1"/>
                <c:pt idx="0">
                  <c:v> Ø Nettotageszunahme (g)</c:v>
                </c:pt>
              </c:strCache>
            </c:strRef>
          </c:tx>
          <c:spPr>
            <a:ln w="25400">
              <a:noFill/>
              <a:prstDash val="solid"/>
            </a:ln>
          </c:spPr>
          <c:marker>
            <c:symbol val="diamond"/>
            <c:size val="9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0693277826253045E-2"/>
                  <c:y val="6.14351249572064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E3-DC42-BA29-E7E2070F4452}"/>
                </c:ext>
              </c:extLst>
            </c:dLbl>
            <c:dLbl>
              <c:idx val="1"/>
              <c:layout>
                <c:manualLayout>
                  <c:x val="-4.0693277826253024E-2"/>
                  <c:y val="6.14351249572064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BE3-DC42-BA29-E7E2070F4452}"/>
                </c:ext>
              </c:extLst>
            </c:dLbl>
            <c:dLbl>
              <c:idx val="2"/>
              <c:layout>
                <c:manualLayout>
                  <c:x val="-4.0693277826253024E-2"/>
                  <c:y val="6.14351249572064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BE3-DC42-BA29-E7E2070F4452}"/>
                </c:ext>
              </c:extLst>
            </c:dLbl>
            <c:dLbl>
              <c:idx val="3"/>
              <c:layout>
                <c:manualLayout>
                  <c:x val="-4.0693277826253108E-2"/>
                  <c:y val="6.1435124957206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BE3-DC42-BA29-E7E2070F4452}"/>
                </c:ext>
              </c:extLst>
            </c:dLbl>
            <c:dLbl>
              <c:idx val="4"/>
              <c:layout>
                <c:manualLayout>
                  <c:x val="-4.0693277826253191E-2"/>
                  <c:y val="-4.7418572963930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E3-DC42-BA29-E7E2070F4452}"/>
                </c:ext>
              </c:extLst>
            </c:dLbl>
            <c:numFmt formatCode="_(* #,##0_);_(* \(#,##0\);_(* &quot;-&quot;??_);_(@_)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Abb.11_FuttertTGZ!$B$1:$F$1</c:f>
              <c:strCache>
                <c:ptCount val="5"/>
                <c:pt idx="0">
                  <c:v>Gesamt</c:v>
                </c:pt>
                <c:pt idx="1">
                  <c:v>Leichtes 
Kalb</c:v>
                </c:pt>
                <c:pt idx="2">
                  <c:v>Schweres 
Kalb</c:v>
                </c:pt>
                <c:pt idx="3">
                  <c:v>Fresser</c:v>
                </c:pt>
                <c:pt idx="4">
                  <c:v>Einsteller</c:v>
                </c:pt>
              </c:strCache>
            </c:strRef>
          </c:xVal>
          <c:yVal>
            <c:numRef>
              <c:f>Abb.11_FuttertTGZ!$B$4:$F$4</c:f>
              <c:numCache>
                <c:formatCode>#,##0</c:formatCode>
                <c:ptCount val="5"/>
                <c:pt idx="0">
                  <c:v>738</c:v>
                </c:pt>
                <c:pt idx="1">
                  <c:v>722</c:v>
                </c:pt>
                <c:pt idx="2">
                  <c:v>733</c:v>
                </c:pt>
                <c:pt idx="3">
                  <c:v>757</c:v>
                </c:pt>
                <c:pt idx="4">
                  <c:v>761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7BE3-DC42-BA29-E7E2070F4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521920"/>
        <c:axId val="83523456"/>
      </c:scatterChart>
      <c:catAx>
        <c:axId val="8349363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de-DE"/>
          </a:p>
        </c:txPr>
        <c:crossAx val="834951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3495168"/>
        <c:scaling>
          <c:orientation val="minMax"/>
          <c:max val="550"/>
          <c:min val="300"/>
        </c:scaling>
        <c:delete val="0"/>
        <c:axPos val="l"/>
        <c:title>
          <c:tx>
            <c:rich>
              <a:bodyPr/>
              <a:lstStyle/>
              <a:p>
                <a:pPr>
                  <a:defRPr sz="1000" b="1"/>
                </a:pPr>
                <a:r>
                  <a:rPr lang="de-DE" sz="1000" b="1"/>
                  <a:t>Futtertage</a:t>
                </a:r>
              </a:p>
            </c:rich>
          </c:tx>
          <c:layout>
            <c:manualLayout>
              <c:xMode val="edge"/>
              <c:yMode val="edge"/>
              <c:x val="4.5928944410274335E-3"/>
              <c:y val="0.2984528506460259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de-DE"/>
          </a:p>
        </c:txPr>
        <c:crossAx val="83493632"/>
        <c:crosses val="autoZero"/>
        <c:crossBetween val="between"/>
      </c:valAx>
      <c:valAx>
        <c:axId val="83521920"/>
        <c:scaling>
          <c:orientation val="minMax"/>
        </c:scaling>
        <c:delete val="1"/>
        <c:axPos val="b"/>
        <c:majorTickMark val="out"/>
        <c:minorTickMark val="none"/>
        <c:tickLblPos val="nextTo"/>
        <c:crossAx val="83523456"/>
        <c:crosses val="autoZero"/>
        <c:crossBetween val="midCat"/>
      </c:valAx>
      <c:valAx>
        <c:axId val="83523456"/>
        <c:scaling>
          <c:orientation val="minMax"/>
          <c:max val="1500"/>
          <c:min val="500"/>
        </c:scaling>
        <c:delete val="0"/>
        <c:axPos val="r"/>
        <c:title>
          <c:tx>
            <c:rich>
              <a:bodyPr/>
              <a:lstStyle/>
              <a:p>
                <a:pPr>
                  <a:defRPr sz="900" b="1"/>
                </a:pPr>
                <a:r>
                  <a:rPr lang="de-DE" sz="900" b="1"/>
                  <a:t>Tageszunahmen in Gramm</a:t>
                </a:r>
              </a:p>
            </c:rich>
          </c:tx>
          <c:layout>
            <c:manualLayout>
              <c:xMode val="edge"/>
              <c:yMode val="edge"/>
              <c:x val="0.96168057256774442"/>
              <c:y val="0.1409240128904014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de-DE"/>
          </a:p>
        </c:txPr>
        <c:crossAx val="83521920"/>
        <c:crosses val="max"/>
        <c:crossBetween val="midCat"/>
        <c:majorUnit val="100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1675849300707084E-2"/>
          <c:y val="0.92318078857826458"/>
          <c:w val="0.83321216251086649"/>
          <c:h val="7.658779576587795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/>
          </a:pPr>
          <a:endParaRPr lang="de-D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019243262908971"/>
          <c:y val="0.269407954065359"/>
          <c:w val="0.42936725343029469"/>
          <c:h val="0.6908676735458271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4F81BD"/>
              </a:solidFill>
            </c:spPr>
            <c:extLst>
              <c:ext xmlns:c16="http://schemas.microsoft.com/office/drawing/2014/chart" uri="{C3380CC4-5D6E-409C-BE32-E72D297353CC}">
                <c16:uniqueId val="{00000001-FC56-954B-ADA4-0AFC450BEF12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FC56-954B-ADA4-0AFC450BEF12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</c:spPr>
            <c:extLst>
              <c:ext xmlns:c16="http://schemas.microsoft.com/office/drawing/2014/chart" uri="{C3380CC4-5D6E-409C-BE32-E72D297353CC}">
                <c16:uniqueId val="{00000005-FC56-954B-ADA4-0AFC450BEF12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7-FC56-954B-ADA4-0AFC450BEF12}"/>
              </c:ext>
            </c:extLst>
          </c:dPt>
          <c:dLbls>
            <c:dLbl>
              <c:idx val="0"/>
              <c:layout>
                <c:manualLayout>
                  <c:x val="0.13072028549852591"/>
                  <c:y val="-4.56711479028292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901716068642745"/>
                      <c:h val="0.235331032318795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C56-954B-ADA4-0AFC450BEF12}"/>
                </c:ext>
              </c:extLst>
            </c:dLbl>
            <c:dLbl>
              <c:idx val="1"/>
              <c:layout>
                <c:manualLayout>
                  <c:x val="8.0575841143881832E-2"/>
                  <c:y val="-3.7652965171007219E-2"/>
                </c:manualLayout>
              </c:layout>
              <c:tx>
                <c:rich>
                  <a:bodyPr/>
                  <a:lstStyle/>
                  <a:p>
                    <a:fld id="{D86EEB8F-B46F-9C42-B7F2-988EF1F4C69F}" type="CATEGORYNAME">
                      <a:rPr lang="en-US"/>
                      <a:pPr/>
                      <a:t>[RUBRIKENNAME]</a:t>
                    </a:fld>
                    <a:r>
                      <a:rPr lang="en-US" baseline="0"/>
                      <a:t>
72%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336193447737905"/>
                      <c:h val="0.235331032318795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C56-954B-ADA4-0AFC450BEF12}"/>
                </c:ext>
              </c:extLst>
            </c:dLbl>
            <c:dLbl>
              <c:idx val="2"/>
              <c:layout>
                <c:manualLayout>
                  <c:x val="-9.6811335282942414E-3"/>
                  <c:y val="4.2360872644382257E-2"/>
                </c:manualLayout>
              </c:layout>
              <c:tx>
                <c:rich>
                  <a:bodyPr/>
                  <a:lstStyle/>
                  <a:p>
                    <a:fld id="{52C6FB8C-0A10-F949-854B-DC29E6C96FA3}" type="CATEGORYNAME">
                      <a:rPr lang="en-US"/>
                      <a:pPr/>
                      <a:t>[RUBRIKENNAME]</a:t>
                    </a:fld>
                    <a:r>
                      <a:rPr lang="en-US" baseline="0"/>
                      <a:t>
24%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896255850234009"/>
                      <c:h val="0.235331032318795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C56-954B-ADA4-0AFC450BEF12}"/>
                </c:ext>
              </c:extLst>
            </c:dLbl>
            <c:dLbl>
              <c:idx val="3"/>
              <c:layout>
                <c:manualLayout>
                  <c:x val="-7.2336744603755374E-2"/>
                  <c:y val="-6.44974202745790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894695787831512"/>
                      <c:h val="0.235331032318795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C56-954B-ADA4-0AFC450BEF1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Abb.12_HKL!$A$2:$A$5</c:f>
              <c:strCache>
                <c:ptCount val="4"/>
                <c:pt idx="0">
                  <c:v>Anteil HKL E</c:v>
                </c:pt>
                <c:pt idx="1">
                  <c:v>Anteil HKL U</c:v>
                </c:pt>
                <c:pt idx="2">
                  <c:v>Anteil HKL R</c:v>
                </c:pt>
                <c:pt idx="3">
                  <c:v>Anteil HKL O</c:v>
                </c:pt>
              </c:strCache>
            </c:strRef>
          </c:cat>
          <c:val>
            <c:numRef>
              <c:f>Abb.12_HKL!$B$2:$B$5</c:f>
              <c:numCache>
                <c:formatCode>0%</c:formatCode>
                <c:ptCount val="4"/>
                <c:pt idx="0">
                  <c:v>0.03</c:v>
                </c:pt>
                <c:pt idx="1">
                  <c:v>0.72799999999999998</c:v>
                </c:pt>
                <c:pt idx="2">
                  <c:v>0.23300000000000001</c:v>
                </c:pt>
                <c:pt idx="3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56-954B-ADA4-0AFC450BEF12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b="0" i="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89838853291898"/>
          <c:y val="0.28166018688502681"/>
          <c:w val="0.46343180217772112"/>
          <c:h val="0.64475396230998117"/>
        </c:manualLayout>
      </c:layout>
      <c:pieChart>
        <c:varyColors val="1"/>
        <c:ser>
          <c:idx val="0"/>
          <c:order val="0"/>
          <c:tx>
            <c:strRef>
              <c:f>Abb.13_DK!$E$1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explosion val="4"/>
          <c:dPt>
            <c:idx val="0"/>
            <c:bubble3D val="0"/>
            <c:explosion val="0"/>
            <c:spPr>
              <a:solidFill>
                <a:srgbClr val="FFD24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7D6-3145-8215-3B958037ACB9}"/>
              </c:ext>
            </c:extLst>
          </c:dPt>
          <c:dPt>
            <c:idx val="1"/>
            <c:bubble3D val="0"/>
            <c:explosion val="1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7D6-3145-8215-3B958037ACB9}"/>
              </c:ext>
            </c:extLst>
          </c:dPt>
          <c:dPt>
            <c:idx val="2"/>
            <c:bubble3D val="0"/>
            <c:explosion val="0"/>
            <c:spPr>
              <a:solidFill>
                <a:srgbClr val="9966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7D6-3145-8215-3B958037ACB9}"/>
              </c:ext>
            </c:extLst>
          </c:dPt>
          <c:dPt>
            <c:idx val="3"/>
            <c:bubble3D val="0"/>
            <c:explosion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7D6-3145-8215-3B958037ACB9}"/>
              </c:ext>
            </c:extLst>
          </c:dPt>
          <c:dPt>
            <c:idx val="4"/>
            <c:bubble3D val="0"/>
            <c:explosion val="0"/>
            <c:spPr>
              <a:solidFill>
                <a:srgbClr val="FA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7D6-3145-8215-3B958037ACB9}"/>
              </c:ext>
            </c:extLst>
          </c:dPt>
          <c:dLbls>
            <c:dLbl>
              <c:idx val="0"/>
              <c:layout>
                <c:manualLayout>
                  <c:x val="-0.2235313510711488"/>
                  <c:y val="-8.381328716916411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/>
                    </a:pPr>
                    <a:r>
                      <a:rPr lang="en-US" sz="1000"/>
                      <a:t>Variable Maschinenkosten</a:t>
                    </a:r>
                  </a:p>
                  <a:p>
                    <a:pPr>
                      <a:defRPr sz="1000"/>
                    </a:pPr>
                    <a:r>
                      <a:rPr lang="en-US" sz="1000"/>
                      <a:t> 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017248415988837"/>
                      <c:h val="0.1828140055245770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7D6-3145-8215-3B958037ACB9}"/>
                </c:ext>
              </c:extLst>
            </c:dLbl>
            <c:dLbl>
              <c:idx val="1"/>
              <c:layout>
                <c:manualLayout>
                  <c:x val="-4.7834280528670767E-2"/>
                  <c:y val="-8.860336973723191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/>
                    </a:pPr>
                    <a:r>
                      <a:rPr lang="en-US" sz="1000"/>
                      <a:t>Sonstige Direkt-</a:t>
                    </a:r>
                  </a:p>
                  <a:p>
                    <a:pPr>
                      <a:defRPr sz="1000"/>
                    </a:pPr>
                    <a:r>
                      <a:rPr lang="en-US" sz="1000"/>
                      <a:t>kosten</a:t>
                    </a:r>
                    <a:r>
                      <a:rPr lang="en-US" sz="1000" baseline="0"/>
                      <a:t> inkl. Einstreu</a:t>
                    </a:r>
                    <a:endParaRPr lang="en-US" sz="1000"/>
                  </a:p>
                  <a:p>
                    <a:pPr>
                      <a:defRPr sz="1000"/>
                    </a:pPr>
                    <a:r>
                      <a:rPr lang="en-US" sz="1000"/>
                      <a:t>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62024014849468"/>
                      <c:h val="0.2255318064175375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67D6-3145-8215-3B958037ACB9}"/>
                </c:ext>
              </c:extLst>
            </c:dLbl>
            <c:dLbl>
              <c:idx val="2"/>
              <c:layout>
                <c:manualLayout>
                  <c:x val="7.4941404572934481E-2"/>
                  <c:y val="7.954268142484138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/>
                    </a:pPr>
                    <a:r>
                      <a:rPr lang="en-US" sz="1000"/>
                      <a:t>Tier-</a:t>
                    </a:r>
                  </a:p>
                  <a:p>
                    <a:pPr>
                      <a:defRPr sz="1000"/>
                    </a:pPr>
                    <a:r>
                      <a:rPr lang="en-US" sz="1000"/>
                      <a:t>gesundheit </a:t>
                    </a:r>
                  </a:p>
                  <a:p>
                    <a:pPr>
                      <a:defRPr sz="1000"/>
                    </a:pPr>
                    <a:r>
                      <a:rPr lang="en-US" sz="1000" baseline="0"/>
                      <a:t>2</a:t>
                    </a:r>
                    <a:r>
                      <a:rPr lang="en-US" sz="100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48009557600544"/>
                      <c:h val="0.2018704737594047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67D6-3145-8215-3B958037ACB9}"/>
                </c:ext>
              </c:extLst>
            </c:dLbl>
            <c:dLbl>
              <c:idx val="3"/>
              <c:layout>
                <c:manualLayout>
                  <c:x val="9.135487775779691E-2"/>
                  <c:y val="1.057862025858849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Futter </a:t>
                    </a:r>
                  </a:p>
                  <a:p>
                    <a:r>
                      <a:rPr lang="en-US"/>
                      <a:t>49%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31469292502517"/>
                      <c:h val="0.1627008306437980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67D6-3145-8215-3B958037ACB9}"/>
                </c:ext>
              </c:extLst>
            </c:dLbl>
            <c:dLbl>
              <c:idx val="4"/>
              <c:layout>
                <c:manualLayout>
                  <c:x val="-8.9543636772617161E-2"/>
                  <c:y val="-7.616756865103227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Kälber</a:t>
                    </a:r>
                  </a:p>
                  <a:p>
                    <a:r>
                      <a:rPr lang="en-US"/>
                      <a:t>40%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7D6-3145-8215-3B958037AC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de-DE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Abb.13_DK!$D$2:$D$6</c:f>
              <c:strCache>
                <c:ptCount val="5"/>
                <c:pt idx="0">
                  <c:v>Variable Maschinenkosten  </c:v>
                </c:pt>
                <c:pt idx="1">
                  <c:v>Sonstige Direktkosten inkl. Einstreu</c:v>
                </c:pt>
                <c:pt idx="2">
                  <c:v>Tiergesundheit</c:v>
                </c:pt>
                <c:pt idx="3">
                  <c:v>Futter</c:v>
                </c:pt>
                <c:pt idx="4">
                  <c:v>Kälber</c:v>
                </c:pt>
              </c:strCache>
            </c:strRef>
          </c:cat>
          <c:val>
            <c:numRef>
              <c:f>Abb.13_DK!$E$2:$E$6</c:f>
              <c:numCache>
                <c:formatCode>0%</c:formatCode>
                <c:ptCount val="5"/>
                <c:pt idx="0">
                  <c:v>0.05</c:v>
                </c:pt>
                <c:pt idx="1">
                  <c:v>0.04</c:v>
                </c:pt>
                <c:pt idx="2">
                  <c:v>0.02</c:v>
                </c:pt>
                <c:pt idx="3">
                  <c:v>0.49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7D6-3145-8215-3B958037AC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de-DE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68401114241041"/>
          <c:y val="7.0259701521600784E-2"/>
          <c:w val="0.80557584265262061"/>
          <c:h val="0.71657302244860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Abb.14_Gewicht!$A$2</c:f>
              <c:strCache>
                <c:ptCount val="1"/>
                <c:pt idx="0">
                  <c:v> Einkaufsgewicht in kg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numFmt formatCode="0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660-784A-ADA1-60D2E05B6EAB}"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Abb.14_Gewicht!$B$1:$F$1</c:f>
              <c:strCache>
                <c:ptCount val="5"/>
                <c:pt idx="0">
                  <c:v>Gesamt</c:v>
                </c:pt>
                <c:pt idx="1">
                  <c:v>Leichtes 
Kalb</c:v>
                </c:pt>
                <c:pt idx="2">
                  <c:v>Schweres 
Kalb</c:v>
                </c:pt>
                <c:pt idx="3">
                  <c:v>Fresser</c:v>
                </c:pt>
                <c:pt idx="4">
                  <c:v>Einsteller</c:v>
                </c:pt>
              </c:strCache>
            </c:strRef>
          </c:cat>
          <c:val>
            <c:numRef>
              <c:f>Abb.14_Gewicht!$B$2:$F$2</c:f>
              <c:numCache>
                <c:formatCode>General</c:formatCode>
                <c:ptCount val="5"/>
                <c:pt idx="0">
                  <c:v>131</c:v>
                </c:pt>
                <c:pt idx="1">
                  <c:v>92</c:v>
                </c:pt>
                <c:pt idx="2">
                  <c:v>110</c:v>
                </c:pt>
                <c:pt idx="3">
                  <c:v>167</c:v>
                </c:pt>
                <c:pt idx="4">
                  <c:v>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0E-414F-9B3B-19C6EAD56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axId val="89607552"/>
        <c:axId val="89625728"/>
      </c:barChart>
      <c:lineChart>
        <c:grouping val="standard"/>
        <c:varyColors val="0"/>
        <c:ser>
          <c:idx val="3"/>
          <c:order val="1"/>
          <c:tx>
            <c:strRef>
              <c:f>Abb.14_Gewicht!$A$3</c:f>
              <c:strCache>
                <c:ptCount val="1"/>
                <c:pt idx="0">
                  <c:v> Einkaufspreis in € pro kg</c:v>
                </c:pt>
              </c:strCache>
            </c:strRef>
          </c:tx>
          <c:spPr>
            <a:ln w="25400">
              <a:noFill/>
              <a:prstDash val="solid"/>
            </a:ln>
          </c:spPr>
          <c:marker>
            <c:symbol val="circle"/>
            <c:size val="9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dLbl>
              <c:idx val="1"/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de-DE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40E-414F-9B3B-19C6EAD564DF}"/>
                </c:ext>
              </c:extLst>
            </c:dLbl>
            <c:dLbl>
              <c:idx val="4"/>
              <c:spPr>
                <a:noFill/>
                <a:ln w="3175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de-DE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40E-414F-9B3B-19C6EAD564DF}"/>
                </c:ext>
              </c:extLst>
            </c:dLbl>
            <c:spPr>
              <a:noFill/>
              <a:ln w="25400">
                <a:noFill/>
              </a:ln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Abb.14_Gewicht!$B$1:$F$1</c:f>
              <c:strCache>
                <c:ptCount val="5"/>
                <c:pt idx="0">
                  <c:v>Gesamt</c:v>
                </c:pt>
                <c:pt idx="1">
                  <c:v>Leichtes 
Kalb</c:v>
                </c:pt>
                <c:pt idx="2">
                  <c:v>Schweres 
Kalb</c:v>
                </c:pt>
                <c:pt idx="3">
                  <c:v>Fresser</c:v>
                </c:pt>
                <c:pt idx="4">
                  <c:v>Einsteller</c:v>
                </c:pt>
              </c:strCache>
            </c:strRef>
          </c:cat>
          <c:val>
            <c:numRef>
              <c:f>Abb.14_Gewicht!$B$3:$F$3</c:f>
              <c:numCache>
                <c:formatCode>0.00</c:formatCode>
                <c:ptCount val="5"/>
                <c:pt idx="0" formatCode="General">
                  <c:v>5.59</c:v>
                </c:pt>
                <c:pt idx="1">
                  <c:v>5.83</c:v>
                </c:pt>
                <c:pt idx="2">
                  <c:v>5.87</c:v>
                </c:pt>
                <c:pt idx="3">
                  <c:v>5.43</c:v>
                </c:pt>
                <c:pt idx="4">
                  <c:v>3.89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0E-414F-9B3B-19C6EAD56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627648"/>
        <c:axId val="89633536"/>
      </c:lineChart>
      <c:catAx>
        <c:axId val="8960755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896257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96257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de-AT" b="1"/>
                  <a:t>Einkaufsgewicht in kg</a:t>
                </a:r>
              </a:p>
            </c:rich>
          </c:tx>
          <c:layout>
            <c:manualLayout>
              <c:xMode val="edge"/>
              <c:yMode val="edge"/>
              <c:x val="3.8532786707446694E-3"/>
              <c:y val="0.1750926211943714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89607552"/>
        <c:crosses val="autoZero"/>
        <c:crossBetween val="between"/>
      </c:valAx>
      <c:catAx>
        <c:axId val="89627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33536"/>
        <c:crosses val="autoZero"/>
        <c:auto val="0"/>
        <c:lblAlgn val="ctr"/>
        <c:lblOffset val="100"/>
        <c:noMultiLvlLbl val="0"/>
      </c:catAx>
      <c:valAx>
        <c:axId val="89633536"/>
        <c:scaling>
          <c:orientation val="minMax"/>
          <c:max val="6"/>
          <c:min val="1"/>
        </c:scaling>
        <c:delete val="0"/>
        <c:axPos val="r"/>
        <c:title>
          <c:tx>
            <c:rich>
              <a:bodyPr/>
              <a:lstStyle/>
              <a:p>
                <a:pPr>
                  <a:defRPr b="1"/>
                </a:pPr>
                <a:r>
                  <a:rPr lang="de-AT" b="1"/>
                  <a:t>Einkaufspreis in € pro kg</a:t>
                </a:r>
              </a:p>
            </c:rich>
          </c:tx>
          <c:layout>
            <c:manualLayout>
              <c:xMode val="edge"/>
              <c:yMode val="edge"/>
              <c:x val="0.96543145506218253"/>
              <c:y val="0.1294223066708411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89627648"/>
        <c:crosses val="max"/>
        <c:crossBetween val="between"/>
        <c:majorUnit val="1"/>
        <c:minorUnit val="0.5"/>
      </c:valAx>
      <c:spPr>
        <a:noFill/>
        <a:ln w="3175">
          <a:solidFill>
            <a:srgbClr val="FFFFFF">
              <a:lumMod val="65000"/>
            </a:srgbClr>
          </a:solidFill>
        </a:ln>
      </c:spPr>
    </c:plotArea>
    <c:legend>
      <c:legendPos val="r"/>
      <c:layout>
        <c:manualLayout>
          <c:xMode val="edge"/>
          <c:yMode val="edge"/>
          <c:x val="2.1341257962589386E-2"/>
          <c:y val="0.92790758668119855"/>
          <c:w val="0.97234130857609746"/>
          <c:h val="7.209257289991039E-2"/>
        </c:manualLayout>
      </c:layout>
      <c:overlay val="1"/>
      <c:spPr>
        <a:solidFill>
          <a:srgbClr val="FFFFFF"/>
        </a:solidFill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036490079411987"/>
          <c:y val="2.8803548881381594E-2"/>
          <c:w val="0.88111660325422669"/>
          <c:h val="0.704999494424408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Abb.15_Daten!$A$1</c:f>
              <c:strCache>
                <c:ptCount val="1"/>
                <c:pt idx="0">
                  <c:v>DfL pro Mastplatz</c:v>
                </c:pt>
              </c:strCache>
            </c:strRef>
          </c:tx>
          <c:invertIfNegative val="0"/>
          <c:val>
            <c:numRef>
              <c:f>Abb.15_Daten!$B$1:$L$1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0-EED3-0447-AE6E-2A8BC8DF9341}"/>
            </c:ext>
          </c:extLst>
        </c:ser>
        <c:ser>
          <c:idx val="1"/>
          <c:order val="1"/>
          <c:tx>
            <c:strRef>
              <c:f>Abb.15_Daten!$A$2</c:f>
              <c:strCache>
                <c:ptCount val="1"/>
                <c:pt idx="0">
                  <c:v> Verkaufserlös pro Mastplatz</c:v>
                </c:pt>
              </c:strCache>
            </c:strRef>
          </c:tx>
          <c:spPr>
            <a:solidFill>
              <a:srgbClr val="4F81BD"/>
            </a:solidFill>
            <a:ln w="3175"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0.342673431873040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D3-0447-AE6E-2A8BC8DF9341}"/>
                </c:ext>
              </c:extLst>
            </c:dLbl>
            <c:dLbl>
              <c:idx val="4"/>
              <c:layout>
                <c:manualLayout>
                  <c:x val="-7.7715648781470068E-17"/>
                  <c:y val="-0.342993629747549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D3-0447-AE6E-2A8BC8DF9341}"/>
                </c:ext>
              </c:extLst>
            </c:dLbl>
            <c:dLbl>
              <c:idx val="8"/>
              <c:layout>
                <c:manualLayout>
                  <c:x val="0"/>
                  <c:y val="-0.3358165305069497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D3-0447-AE6E-2A8BC8DF9341}"/>
                </c:ext>
              </c:extLst>
            </c:dLbl>
            <c:spPr>
              <a:solidFill>
                <a:schemeClr val="bg1"/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Abb.15_Daten!$B$2:$L$2</c:f>
              <c:numCache>
                <c:formatCode>General</c:formatCode>
                <c:ptCount val="11"/>
                <c:pt idx="0" formatCode="_-* #,##0\ _D_M_-;\-* #,##0\ _D_M_-;_-* &quot;-&quot;??\ _D_M_-;_-@_-">
                  <c:v>1834.6052631578948</c:v>
                </c:pt>
                <c:pt idx="4" formatCode="_-* #,##0\ _D_M_-;\-* #,##0\ _D_M_-;_-* &quot;-&quot;??\ _D_M_-;_-@_-">
                  <c:v>1836.4317673378075</c:v>
                </c:pt>
                <c:pt idx="8" formatCode="_-* #,##0\ _D_M_-;\-* #,##0\ _D_M_-;_-* &quot;-&quot;??\ _D_M_-;_-@_-">
                  <c:v>1814.2889390519188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D3-0447-AE6E-2A8BC8DF9341}"/>
            </c:ext>
          </c:extLst>
        </c:ser>
        <c:ser>
          <c:idx val="2"/>
          <c:order val="2"/>
          <c:tx>
            <c:strRef>
              <c:f>Abb.15_Daten!$A$3</c:f>
              <c:strCache>
                <c:ptCount val="1"/>
                <c:pt idx="0">
                  <c:v> Kälberkosten pro Mastplatz</c:v>
                </c:pt>
              </c:strCache>
            </c:strRef>
          </c:tx>
          <c:spPr>
            <a:solidFill>
              <a:srgbClr val="FA0000"/>
            </a:solidFill>
            <a:ln w="3175">
              <a:solidFill>
                <a:srgbClr val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Abb.15_Daten!$B$3:$L$3</c:f>
              <c:numCache>
                <c:formatCode>_-* #,##0\ _D_M_-;\-* #,##0\ _D_M_-;_-* "-"??\ _D_M_-;_-@_-</c:formatCode>
                <c:ptCount val="11"/>
                <c:pt idx="1">
                  <c:v>493.87061403508773</c:v>
                </c:pt>
                <c:pt idx="5">
                  <c:v>576.48769574944072</c:v>
                </c:pt>
                <c:pt idx="9">
                  <c:v>636.89616252821668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ED3-0447-AE6E-2A8BC8DF9341}"/>
            </c:ext>
          </c:extLst>
        </c:ser>
        <c:ser>
          <c:idx val="3"/>
          <c:order val="3"/>
          <c:tx>
            <c:strRef>
              <c:f>Abb.15_Daten!$A$4</c:f>
              <c:strCache>
                <c:ptCount val="1"/>
                <c:pt idx="0">
                  <c:v> Futterkosten pro Mastplatz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rgbClr val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Abb.15_Daten!$B$4:$L$4</c:f>
              <c:numCache>
                <c:formatCode>_-* #,##0\ _D_M_-;\-* #,##0\ _D_M_-;_-* "-"??\ _D_M_-;_-@_-</c:formatCode>
                <c:ptCount val="11"/>
                <c:pt idx="1">
                  <c:v>656.35964912280701</c:v>
                </c:pt>
                <c:pt idx="5">
                  <c:v>708.76957494407156</c:v>
                </c:pt>
                <c:pt idx="9">
                  <c:v>762.95711060948076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D3-0447-AE6E-2A8BC8DF9341}"/>
            </c:ext>
          </c:extLst>
        </c:ser>
        <c:ser>
          <c:idx val="4"/>
          <c:order val="4"/>
          <c:tx>
            <c:strRef>
              <c:f>Abb.15_Daten!$A$5</c:f>
              <c:strCache>
                <c:ptCount val="1"/>
                <c:pt idx="0">
                  <c:v> Gesundheitskosten pro Mastplatz</c:v>
                </c:pt>
              </c:strCache>
            </c:strRef>
          </c:tx>
          <c:spPr>
            <a:solidFill>
              <a:srgbClr val="996600"/>
            </a:solidFill>
            <a:ln w="3175">
              <a:solidFill>
                <a:srgbClr val="000000"/>
              </a:solidFill>
            </a:ln>
          </c:spPr>
          <c:invertIfNegative val="0"/>
          <c:val>
            <c:numRef>
              <c:f>Abb.15_Daten!$B$5:$L$5</c:f>
              <c:numCache>
                <c:formatCode>_-* #,##0\ _D_M_-;\-* #,##0\ _D_M_-;_-* "-"??\ _D_M_-;_-@_-</c:formatCode>
                <c:ptCount val="11"/>
                <c:pt idx="1">
                  <c:v>30.416666666666664</c:v>
                </c:pt>
                <c:pt idx="5">
                  <c:v>33.478747203579417</c:v>
                </c:pt>
                <c:pt idx="9">
                  <c:v>28.837471783295712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ED3-0447-AE6E-2A8BC8DF9341}"/>
            </c:ext>
          </c:extLst>
        </c:ser>
        <c:ser>
          <c:idx val="5"/>
          <c:order val="5"/>
          <c:tx>
            <c:strRef>
              <c:f>Abb.15_Daten!$A$6</c:f>
              <c:strCache>
                <c:ptCount val="1"/>
                <c:pt idx="0">
                  <c:v> Sonstige Kosten inkl. Einstreu pro Mastplatz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175">
              <a:solidFill>
                <a:srgbClr val="000000"/>
              </a:solidFill>
            </a:ln>
          </c:spPr>
          <c:invertIfNegative val="0"/>
          <c:val>
            <c:numRef>
              <c:f>Abb.15_Daten!$B$6:$L$6</c:f>
              <c:numCache>
                <c:formatCode>_-* #,##0\ _D_M_-;\-* #,##0\ _D_M_-;_-* "-"??\ _D_M_-;_-@_-</c:formatCode>
                <c:ptCount val="11"/>
                <c:pt idx="1">
                  <c:v>58.432017543859651</c:v>
                </c:pt>
                <c:pt idx="5">
                  <c:v>74.306487695749439</c:v>
                </c:pt>
                <c:pt idx="9">
                  <c:v>90.632054176072231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D3-0447-AE6E-2A8BC8DF9341}"/>
            </c:ext>
          </c:extLst>
        </c:ser>
        <c:ser>
          <c:idx val="6"/>
          <c:order val="6"/>
          <c:tx>
            <c:strRef>
              <c:f>Abb.15_Daten!$A$7</c:f>
              <c:strCache>
                <c:ptCount val="1"/>
                <c:pt idx="0">
                  <c:v> Variable Maschinenkosten pro Mastplatz</c:v>
                </c:pt>
              </c:strCache>
            </c:strRef>
          </c:tx>
          <c:spPr>
            <a:solidFill>
              <a:srgbClr val="FFD243"/>
            </a:solidFill>
            <a:ln w="3175">
              <a:solidFill>
                <a:srgbClr val="000000"/>
              </a:solidFill>
            </a:ln>
          </c:spPr>
          <c:invertIfNegative val="0"/>
          <c:val>
            <c:numRef>
              <c:f>Abb.15_Daten!$B$7:$L$7</c:f>
              <c:numCache>
                <c:formatCode>_-* #,##0\ _D_M_-;\-* #,##0\ _D_M_-;_-* "-"??\ _D_M_-;_-@_-</c:formatCode>
                <c:ptCount val="11"/>
                <c:pt idx="1">
                  <c:v>48.026315789473685</c:v>
                </c:pt>
                <c:pt idx="5">
                  <c:v>57.158836689038033</c:v>
                </c:pt>
                <c:pt idx="9">
                  <c:v>75.801354401805867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ED3-0447-AE6E-2A8BC8DF9341}"/>
            </c:ext>
          </c:extLst>
        </c:ser>
        <c:ser>
          <c:idx val="7"/>
          <c:order val="7"/>
          <c:tx>
            <c:strRef>
              <c:f>Abb.15_Daten!$A$8</c:f>
              <c:strCache>
                <c:ptCount val="1"/>
                <c:pt idx="0">
                  <c:v> DfL pro Mastplatz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rgbClr val="000000"/>
              </a:solidFill>
            </a:ln>
          </c:spPr>
          <c:invertIfNegative val="0"/>
          <c:dLbls>
            <c:dLbl>
              <c:idx val="2"/>
              <c:spPr>
                <a:noFill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ED3-0447-AE6E-2A8BC8DF9341}"/>
                </c:ext>
              </c:extLst>
            </c:dLbl>
            <c:dLbl>
              <c:idx val="5"/>
              <c:spPr>
                <a:noFill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ED3-0447-AE6E-2A8BC8DF9341}"/>
                </c:ext>
              </c:extLst>
            </c:dLbl>
            <c:dLbl>
              <c:idx val="8"/>
              <c:spPr>
                <a:noFill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ED3-0447-AE6E-2A8BC8DF9341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Abb.15_Daten!$B$8:$L$8</c:f>
              <c:numCache>
                <c:formatCode>General</c:formatCode>
                <c:ptCount val="11"/>
                <c:pt idx="2" formatCode="_-* #,##0\ _D_M_-;\-* #,##0\ _D_M_-;_-* &quot;-&quot;??\ _D_M_-;_-@_-">
                  <c:v>547.5</c:v>
                </c:pt>
                <c:pt idx="6" formatCode="_-* #,##0\ _D_M_-;\-* #,##0\ _D_M_-;_-* &quot;-&quot;??\ _D_M_-;_-@_-">
                  <c:v>386.23042505592844</c:v>
                </c:pt>
                <c:pt idx="10" formatCode="_-* #,##0\ _D_M_-;\-* #,##0\ _D_M_-;_-* &quot;-&quot;??\ _D_M_-;_-@_-">
                  <c:v>219.16478555304738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ED3-0447-AE6E-2A8BC8DF9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100"/>
        <c:axId val="90240512"/>
        <c:axId val="90242048"/>
      </c:barChart>
      <c:catAx>
        <c:axId val="90240512"/>
        <c:scaling>
          <c:orientation val="minMax"/>
        </c:scaling>
        <c:delete val="1"/>
        <c:axPos val="b"/>
        <c:majorTickMark val="out"/>
        <c:minorTickMark val="none"/>
        <c:tickLblPos val="nextTo"/>
        <c:crossAx val="90242048"/>
        <c:crosses val="autoZero"/>
        <c:auto val="1"/>
        <c:lblAlgn val="ctr"/>
        <c:lblOffset val="100"/>
        <c:noMultiLvlLbl val="0"/>
      </c:catAx>
      <c:valAx>
        <c:axId val="9024204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>
                  <a:lumMod val="65000"/>
                </a:srgb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00" b="1"/>
                </a:pPr>
                <a:r>
                  <a:rPr lang="de-DE" sz="1000" b="1"/>
                  <a:t>€ pro Mastplatz und Jahr</a:t>
                </a:r>
              </a:p>
            </c:rich>
          </c:tx>
          <c:layout>
            <c:manualLayout>
              <c:xMode val="edge"/>
              <c:yMode val="edge"/>
              <c:x val="4.4278220526132745E-3"/>
              <c:y val="0.1409857070889077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/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90240512"/>
        <c:crosses val="autoZero"/>
        <c:crossBetween val="between"/>
      </c:valAx>
      <c:spPr>
        <a:ln w="3175">
          <a:solidFill>
            <a:srgbClr val="FFFFFF">
              <a:lumMod val="65000"/>
            </a:srgbClr>
          </a:solidFill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8.7022453877412143E-2"/>
          <c:y val="0.83974414487903315"/>
          <c:w val="0.90963660297150906"/>
          <c:h val="0.1602558551209669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 b="0" i="0" u="none" strike="noStrike" baseline="0">
          <a:solidFill>
            <a:sysClr val="windowText" lastClr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225466825586013"/>
          <c:y val="0.29318251240931653"/>
          <c:w val="0.42010826380611832"/>
          <c:h val="0.60561998854524612"/>
        </c:manualLayout>
      </c:layout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D24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58C-884E-AAEF-37C987564FDF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58C-884E-AAEF-37C987564FDF}"/>
              </c:ext>
            </c:extLst>
          </c:dPt>
          <c:dPt>
            <c:idx val="2"/>
            <c:bubble3D val="0"/>
            <c:spPr>
              <a:solidFill>
                <a:srgbClr val="9966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58C-884E-AAEF-37C987564FDF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58C-884E-AAEF-37C987564FDF}"/>
              </c:ext>
            </c:extLst>
          </c:dPt>
          <c:dPt>
            <c:idx val="4"/>
            <c:bubble3D val="0"/>
            <c:spPr>
              <a:solidFill>
                <a:srgbClr val="FA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58C-884E-AAEF-37C987564FDF}"/>
              </c:ext>
            </c:extLst>
          </c:dPt>
          <c:dPt>
            <c:idx val="5"/>
            <c:bubble3D val="0"/>
            <c:spPr>
              <a:solidFill>
                <a:srgbClr val="FFFF6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658C-884E-AAEF-37C987564FDF}"/>
              </c:ext>
            </c:extLst>
          </c:dPt>
          <c:dLbls>
            <c:dLbl>
              <c:idx val="0"/>
              <c:layout>
                <c:manualLayout>
                  <c:x val="-0.13299877799804713"/>
                  <c:y val="-7.0701342007138276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000" b="0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Variable </a:t>
                    </a:r>
                  </a:p>
                  <a:p>
                    <a:pPr>
                      <a:defRPr sz="1000" b="0" i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000" b="0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Maschinenkosten </a:t>
                    </a:r>
                  </a:p>
                  <a:p>
                    <a:pPr>
                      <a:defRPr sz="1000" b="0" i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000" b="0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5%</a:t>
                    </a:r>
                  </a:p>
                </c:rich>
              </c:tx>
              <c:numFmt formatCode="0\ %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645987862440996"/>
                      <c:h val="0.2105493510810637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58C-884E-AAEF-37C987564FDF}"/>
                </c:ext>
              </c:extLst>
            </c:dLbl>
            <c:dLbl>
              <c:idx val="1"/>
              <c:layout>
                <c:manualLayout>
                  <c:x val="8.2025207250803214E-2"/>
                  <c:y val="-4.3449691715630526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007FB616-3400-8343-8A7D-7397A7FB8BC2}" type="CATEGORYNAME">
                      <a:rPr lang="en-US" sz="1000" b="0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0" i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[RUBRIKENNAME]</a:t>
                    </a:fld>
                    <a:r>
                      <a:rPr lang="en-US" sz="1000" b="0" i="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2%</a:t>
                    </a:r>
                  </a:p>
                </c:rich>
              </c:tx>
              <c:numFmt formatCode="0\ %" sourceLinked="0"/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703958589504577"/>
                      <c:h val="0.181841145767094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58C-884E-AAEF-37C987564FDF}"/>
                </c:ext>
              </c:extLst>
            </c:dLbl>
            <c:dLbl>
              <c:idx val="2"/>
              <c:layout>
                <c:manualLayout>
                  <c:x val="4.5267442782912219E-2"/>
                  <c:y val="0.11375779481876434"/>
                </c:manualLayout>
              </c:layout>
              <c:tx>
                <c:rich>
                  <a:bodyPr/>
                  <a:lstStyle/>
                  <a:p>
                    <a:pPr>
                      <a:defRPr sz="1000" b="0" i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000" b="0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Tiergesundheit </a:t>
                    </a:r>
                  </a:p>
                  <a:p>
                    <a:pPr>
                      <a:defRPr sz="1000" b="0" i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000" b="0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2%</a:t>
                    </a:r>
                  </a:p>
                </c:rich>
              </c:tx>
              <c:numFmt formatCode="0\ %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341021776208795"/>
                      <c:h val="0.1231663957904104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658C-884E-AAEF-37C987564FDF}"/>
                </c:ext>
              </c:extLst>
            </c:dLbl>
            <c:dLbl>
              <c:idx val="3"/>
              <c:layout>
                <c:manualLayout>
                  <c:x val="9.4338602698273322E-2"/>
                  <c:y val="-1.9362278510367027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000" b="0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Futter</a:t>
                    </a:r>
                  </a:p>
                  <a:p>
                    <a:pPr>
                      <a:defRPr sz="1000" b="0" i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000" b="0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42%</a:t>
                    </a:r>
                  </a:p>
                </c:rich>
              </c:tx>
              <c:numFmt formatCode="0\ 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084286004387482"/>
                      <c:h val="0.1337081659973226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658C-884E-AAEF-37C987564FDF}"/>
                </c:ext>
              </c:extLst>
            </c:dLbl>
            <c:dLbl>
              <c:idx val="4"/>
              <c:layout>
                <c:manualLayout>
                  <c:x val="-1.0960096949950975E-2"/>
                  <c:y val="1.5286508679467833E-3"/>
                </c:manualLayout>
              </c:layout>
              <c:tx>
                <c:rich>
                  <a:bodyPr/>
                  <a:lstStyle/>
                  <a:p>
                    <a:pPr>
                      <a:defRPr sz="1000" b="0" i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000" b="0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Kälber</a:t>
                    </a:r>
                    <a:r>
                      <a:rPr lang="en-US" sz="1000" b="0" i="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45%</a:t>
                    </a:r>
                    <a:endParaRPr lang="en-US" sz="1000" b="0" i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0\ %" sourceLinked="0"/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186823212089961"/>
                      <c:h val="0.218941398633660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658C-884E-AAEF-37C987564FDF}"/>
                </c:ext>
              </c:extLst>
            </c:dLbl>
            <c:dLbl>
              <c:idx val="5"/>
              <c:layout>
                <c:manualLayout>
                  <c:x val="-0.15096505493633733"/>
                  <c:y val="3.113980577017589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 b="0" i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000" b="0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Einstreukosten</a:t>
                    </a:r>
                  </a:p>
                  <a:p>
                    <a:pPr>
                      <a:defRPr sz="1000" b="0" i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000" b="0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4%</a:t>
                    </a:r>
                  </a:p>
                </c:rich>
              </c:tx>
              <c:numFmt formatCode="0\ 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932450120978938"/>
                      <c:h val="0.1864844881315853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658C-884E-AAEF-37C987564FDF}"/>
                </c:ext>
              </c:extLst>
            </c:dLbl>
            <c:numFmt formatCode="0\ 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0"/>
            <c:showSerName val="1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'Abb.16_VK-Kalbinnen'!$C$3:$C$8</c:f>
              <c:strCache>
                <c:ptCount val="6"/>
                <c:pt idx="0">
                  <c:v>Variable Maschinenkosten</c:v>
                </c:pt>
                <c:pt idx="1">
                  <c:v>Sonstige Direktkosten</c:v>
                </c:pt>
                <c:pt idx="2">
                  <c:v>Tiergesundheit</c:v>
                </c:pt>
                <c:pt idx="3">
                  <c:v>Futter</c:v>
                </c:pt>
                <c:pt idx="4">
                  <c:v>Kälber</c:v>
                </c:pt>
                <c:pt idx="5">
                  <c:v>Einstreukosten</c:v>
                </c:pt>
              </c:strCache>
            </c:strRef>
          </c:cat>
          <c:val>
            <c:numRef>
              <c:f>'Abb.16_VK-Kalbinnen'!$D$3:$D$8</c:f>
              <c:numCache>
                <c:formatCode>0%</c:formatCode>
                <c:ptCount val="6"/>
                <c:pt idx="0">
                  <c:v>7.0101834302418967E-2</c:v>
                </c:pt>
                <c:pt idx="1">
                  <c:v>1.5284782678531271E-2</c:v>
                </c:pt>
                <c:pt idx="2">
                  <c:v>1.6537633717755146E-2</c:v>
                </c:pt>
                <c:pt idx="3">
                  <c:v>0.4152590831700344</c:v>
                </c:pt>
                <c:pt idx="4">
                  <c:v>0.4404317517427479</c:v>
                </c:pt>
                <c:pt idx="5">
                  <c:v>4.237848951138809E-2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58C-884E-AAEF-37C987564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de-DE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62099166951957"/>
          <c:y val="0.22760879190324149"/>
          <c:w val="0.5452595403306213"/>
          <c:h val="0.66796389967101422"/>
        </c:manualLayout>
      </c:layout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D24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9EE-C142-91E4-BD019E6E2487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9EE-C142-91E4-BD019E6E2487}"/>
              </c:ext>
            </c:extLst>
          </c:dPt>
          <c:dPt>
            <c:idx val="2"/>
            <c:bubble3D val="0"/>
            <c:spPr>
              <a:solidFill>
                <a:srgbClr val="9966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9EE-C142-91E4-BD019E6E2487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9EE-C142-91E4-BD019E6E2487}"/>
              </c:ext>
            </c:extLst>
          </c:dPt>
          <c:dPt>
            <c:idx val="4"/>
            <c:bubble3D val="0"/>
            <c:spPr>
              <a:solidFill>
                <a:srgbClr val="FA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9EE-C142-91E4-BD019E6E2487}"/>
              </c:ext>
            </c:extLst>
          </c:dPt>
          <c:dPt>
            <c:idx val="5"/>
            <c:bubble3D val="0"/>
            <c:spPr>
              <a:solidFill>
                <a:srgbClr val="FFFF6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59EE-C142-91E4-BD019E6E2487}"/>
              </c:ext>
            </c:extLst>
          </c:dPt>
          <c:dLbls>
            <c:dLbl>
              <c:idx val="0"/>
              <c:layout>
                <c:manualLayout>
                  <c:x val="-0.11655968275704667"/>
                  <c:y val="-4.9762141139342971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231855528928447"/>
                      <c:h val="0.194111164640461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9EE-C142-91E4-BD019E6E2487}"/>
                </c:ext>
              </c:extLst>
            </c:dLbl>
            <c:dLbl>
              <c:idx val="1"/>
              <c:layout>
                <c:manualLayout>
                  <c:x val="8.0346977713274037E-2"/>
                  <c:y val="-6.0770653264415643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03627240774284"/>
                      <c:h val="0.185719417774187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9EE-C142-91E4-BD019E6E2487}"/>
                </c:ext>
              </c:extLst>
            </c:dLbl>
            <c:dLbl>
              <c:idx val="2"/>
              <c:layout>
                <c:manualLayout>
                  <c:x val="7.2568670312352271E-2"/>
                  <c:y val="7.5029013585745541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98172439235339"/>
                      <c:h val="0.159203574309199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9EE-C142-91E4-BD019E6E2487}"/>
                </c:ext>
              </c:extLst>
            </c:dLbl>
            <c:dLbl>
              <c:idx val="3"/>
              <c:layout>
                <c:manualLayout>
                  <c:x val="6.1127023478953893E-2"/>
                  <c:y val="0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EE-C142-91E4-BD019E6E2487}"/>
                </c:ext>
              </c:extLst>
            </c:dLbl>
            <c:dLbl>
              <c:idx val="4"/>
              <c:layout>
                <c:manualLayout>
                  <c:x val="1.0892614937783562E-7"/>
                  <c:y val="-1.0861030286132341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defRPr>
                    </a:pPr>
                    <a:fld id="{FC897136-77A3-CB41-B4DF-B531A13EC0F0}" type="CATEGORYNAME">
                      <a:rPr lang="en-US" sz="1000"/>
                      <a:pPr>
                        <a:defRPr sz="10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defRPr>
                      </a:pPr>
                      <a:t>[RUBRIKENNAME]</a:t>
                    </a:fld>
                    <a:r>
                      <a:rPr lang="en-US" sz="1000" baseline="0"/>
                      <a:t>
44%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763212415141082"/>
                      <c:h val="0.240063293703277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9EE-C142-91E4-BD019E6E2487}"/>
                </c:ext>
              </c:extLst>
            </c:dLbl>
            <c:dLbl>
              <c:idx val="5"/>
              <c:layout>
                <c:manualLayout>
                  <c:x val="-9.0966467027660383E-2"/>
                  <c:y val="3.350440902233402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669100657783228"/>
                      <c:h val="0.204102830820411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9EE-C142-91E4-BD019E6E2487}"/>
                </c:ext>
              </c:extLst>
            </c:dLbl>
            <c:dLbl>
              <c:idx val="7"/>
              <c:layout>
                <c:manualLayout>
                  <c:x val="-0.15947314441981272"/>
                  <c:y val="-4.094203585997532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9EE-C142-91E4-BD019E6E2487}"/>
                </c:ext>
              </c:extLst>
            </c:dLbl>
            <c:dLbl>
              <c:idx val="8"/>
              <c:layout>
                <c:manualLayout>
                  <c:x val="-7.3827927428906745E-2"/>
                  <c:y val="-0.11244979919678715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EE-C142-91E4-BD019E6E2487}"/>
                </c:ext>
              </c:extLst>
            </c:dLbl>
            <c:dLbl>
              <c:idx val="9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9EE-C142-91E4-BD019E6E2487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cap="flat"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'Abb.17_VK-Ochsen'!$C$3:$C$8</c:f>
              <c:strCache>
                <c:ptCount val="6"/>
                <c:pt idx="0">
                  <c:v>Variable Maschinenkosten</c:v>
                </c:pt>
                <c:pt idx="1">
                  <c:v>Sonstige Direktkosten</c:v>
                </c:pt>
                <c:pt idx="2">
                  <c:v>Tiergesundheit</c:v>
                </c:pt>
                <c:pt idx="3">
                  <c:v>Futter</c:v>
                </c:pt>
                <c:pt idx="4">
                  <c:v>Kälber</c:v>
                </c:pt>
                <c:pt idx="5">
                  <c:v>Einstreu</c:v>
                </c:pt>
              </c:strCache>
            </c:strRef>
          </c:cat>
          <c:val>
            <c:numRef>
              <c:f>'Abb.17_VK-Ochsen'!$D$3:$D$8</c:f>
              <c:numCache>
                <c:formatCode>0%</c:formatCode>
                <c:ptCount val="6"/>
                <c:pt idx="0">
                  <c:v>7.808670184038885E-2</c:v>
                </c:pt>
                <c:pt idx="1">
                  <c:v>1.8777782393751816E-2</c:v>
                </c:pt>
                <c:pt idx="2">
                  <c:v>2.7984919612812097E-2</c:v>
                </c:pt>
                <c:pt idx="3">
                  <c:v>0.38874060072286154</c:v>
                </c:pt>
                <c:pt idx="4">
                  <c:v>0.44583731461094261</c:v>
                </c:pt>
                <c:pt idx="5">
                  <c:v>4.0572680819243069E-2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9EE-C142-91E4-BD019E6E2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de-DE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861945293597431E-2"/>
          <c:y val="5.0572221354622651E-2"/>
          <c:w val="0.80377130326465707"/>
          <c:h val="0.7339939709716957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Abb.18_Fresser!$A$19</c:f>
              <c:strCache>
                <c:ptCount val="1"/>
                <c:pt idx="0">
                  <c:v>Futtertage</c:v>
                </c:pt>
              </c:strCache>
            </c:strRef>
          </c:tx>
          <c:spPr>
            <a:solidFill>
              <a:srgbClr val="77933C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0545058949926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0D-7D4A-8544-FE659B8F1324}"/>
                </c:ext>
              </c:extLst>
            </c:dLbl>
            <c:dLbl>
              <c:idx val="1"/>
              <c:layout>
                <c:manualLayout>
                  <c:x val="0"/>
                  <c:y val="-1.5104512448640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0D-7D4A-8544-FE659B8F1324}"/>
                </c:ext>
              </c:extLst>
            </c:dLbl>
            <c:dLbl>
              <c:idx val="2"/>
              <c:layout>
                <c:manualLayout>
                  <c:x val="0"/>
                  <c:y val="-7.56915165211496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0D-7D4A-8544-FE659B8F1324}"/>
                </c:ext>
              </c:extLst>
            </c:dLbl>
            <c:spPr>
              <a:solidFill>
                <a:schemeClr val="bg1"/>
              </a:solidFill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Abb.18_Fresser!$C$15</c:f>
              <c:strCache>
                <c:ptCount val="1"/>
                <c:pt idx="0">
                  <c:v>Durchschnitt  100%</c:v>
                </c:pt>
              </c:strCache>
            </c:strRef>
          </c:cat>
          <c:val>
            <c:numRef>
              <c:f>Abb.18_Fresser!$C$19</c:f>
              <c:numCache>
                <c:formatCode>_-* #,##0_-;\-* #,##0_-;_-* "-"??_-;_-@_-</c:formatCode>
                <c:ptCount val="1"/>
                <c:pt idx="0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0D-7D4A-8544-FE659B8F1324}"/>
            </c:ext>
          </c:extLst>
        </c:ser>
        <c:ser>
          <c:idx val="1"/>
          <c:order val="1"/>
          <c:tx>
            <c:strRef>
              <c:f>Abb.18_Fresser!$A$17</c:f>
              <c:strCache>
                <c:ptCount val="1"/>
                <c:pt idx="0">
                  <c:v>Einkaufsgewicht</c:v>
                </c:pt>
              </c:strCache>
            </c:strRef>
          </c:tx>
          <c:spPr>
            <a:solidFill>
              <a:srgbClr val="FF9900"/>
            </a:solidFill>
            <a:ln w="12700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7819090996556019E-3"/>
                  <c:y val="-8.2165133065721619E-5"/>
                </c:manualLayout>
              </c:layout>
              <c:numFmt formatCode="#,##0" sourceLinked="0"/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0D-7D4A-8544-FE659B8F1324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Abb.18_Fresser!$C$15</c:f>
              <c:strCache>
                <c:ptCount val="1"/>
                <c:pt idx="0">
                  <c:v>Durchschnitt  100%</c:v>
                </c:pt>
              </c:strCache>
            </c:strRef>
          </c:cat>
          <c:val>
            <c:numRef>
              <c:f>Abb.18_Fresser!$C$17</c:f>
              <c:numCache>
                <c:formatCode>_-* #,##0.0_-;\-* #,##0.0_-;_-* "-"??_-;_-@_-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0D-7D4A-8544-FE659B8F1324}"/>
            </c:ext>
          </c:extLst>
        </c:ser>
        <c:ser>
          <c:idx val="0"/>
          <c:order val="2"/>
          <c:tx>
            <c:strRef>
              <c:f>Abb.18_Fresser!$A$18</c:f>
              <c:strCache>
                <c:ptCount val="1"/>
                <c:pt idx="0">
                  <c:v>Verkaufsgewicht</c:v>
                </c:pt>
              </c:strCache>
            </c:strRef>
          </c:tx>
          <c:spPr>
            <a:solidFill>
              <a:srgbClr val="CCCCFF"/>
            </a:solidFill>
            <a:ln w="12700">
              <a:noFill/>
              <a:prstDash val="solid"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0D-7D4A-8544-FE659B8F1324}"/>
                </c:ext>
              </c:extLst>
            </c:dLbl>
            <c:numFmt formatCode="#,##0" sourceLinked="0"/>
            <c:spPr>
              <a:solidFill>
                <a:srgbClr val="FFFFFF"/>
              </a:solidFill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Abb.18_Fresser!$C$15</c:f>
              <c:strCache>
                <c:ptCount val="1"/>
                <c:pt idx="0">
                  <c:v>Durchschnitt  100%</c:v>
                </c:pt>
              </c:strCache>
            </c:strRef>
          </c:cat>
          <c:val>
            <c:numRef>
              <c:f>Abb.18_Fresser!$C$18</c:f>
              <c:numCache>
                <c:formatCode>_-* #,##0.0_-;\-* #,##0.0_-;_-* "-"??_-;_-@_-</c:formatCode>
                <c:ptCount val="1"/>
                <c:pt idx="0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B0D-7D4A-8544-FE659B8F1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77"/>
        <c:axId val="82823424"/>
        <c:axId val="83977344"/>
      </c:barChart>
      <c:lineChart>
        <c:grouping val="standard"/>
        <c:varyColors val="0"/>
        <c:ser>
          <c:idx val="2"/>
          <c:order val="3"/>
          <c:tx>
            <c:strRef>
              <c:f>Abb.18_Fresser!$A$20</c:f>
              <c:strCache>
                <c:ptCount val="1"/>
                <c:pt idx="0">
                  <c:v>Umtriebe pro Jahr</c:v>
                </c:pt>
              </c:strCache>
            </c:strRef>
          </c:tx>
          <c:spPr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2"/>
            <c:bubble3D val="0"/>
            <c:spPr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AB0D-7D4A-8544-FE659B8F1324}"/>
              </c:ext>
            </c:extLst>
          </c:dPt>
          <c:dLbls>
            <c:numFmt formatCode="0.0" sourceLinked="0"/>
            <c:spPr>
              <a:solidFill>
                <a:srgbClr val="FFFFFF"/>
              </a:solidFill>
              <a:ln w="25400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Abb.18_Fresser!$B$15:$D$15</c:f>
              <c:strCache>
                <c:ptCount val="3"/>
                <c:pt idx="0">
                  <c:v>Bessere 25%</c:v>
                </c:pt>
                <c:pt idx="1">
                  <c:v>Durchschnitt  100%</c:v>
                </c:pt>
                <c:pt idx="2">
                  <c:v>Schwächere 25%</c:v>
                </c:pt>
              </c:strCache>
            </c:strRef>
          </c:cat>
          <c:val>
            <c:numRef>
              <c:f>Abb.18_Fresser!$C$20</c:f>
              <c:numCache>
                <c:formatCode>_(* #,##0.00_);_(* \(#,##0.00\);_(* "-"??_);_(@_)</c:formatCode>
                <c:ptCount val="1"/>
                <c:pt idx="0">
                  <c:v>3.3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AB0D-7D4A-8544-FE659B8F1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705408"/>
        <c:axId val="100707328"/>
      </c:lineChart>
      <c:catAx>
        <c:axId val="82823424"/>
        <c:scaling>
          <c:orientation val="minMax"/>
        </c:scaling>
        <c:delete val="0"/>
        <c:axPos val="b"/>
        <c:numFmt formatCode="0.00%" sourceLinked="0"/>
        <c:majorTickMark val="out"/>
        <c:minorTickMark val="none"/>
        <c:tickLblPos val="nextTo"/>
        <c:spPr>
          <a:ln w="3175">
            <a:solidFill>
              <a:srgbClr val="FFFFFF">
                <a:lumMod val="65000"/>
              </a:srgbClr>
            </a:solidFill>
            <a:prstDash val="solid"/>
          </a:ln>
        </c:spPr>
        <c:txPr>
          <a:bodyPr rot="0" vert="horz"/>
          <a:lstStyle/>
          <a:p>
            <a:pPr>
              <a:defRPr sz="1000" b="0"/>
            </a:pPr>
            <a:endParaRPr lang="de-DE"/>
          </a:p>
        </c:txPr>
        <c:crossAx val="83977344"/>
        <c:crosses val="autoZero"/>
        <c:auto val="0"/>
        <c:lblAlgn val="ctr"/>
        <c:lblOffset val="100"/>
        <c:tickLblSkip val="1"/>
        <c:tickMarkSkip val="2"/>
        <c:noMultiLvlLbl val="0"/>
      </c:catAx>
      <c:valAx>
        <c:axId val="83977344"/>
        <c:scaling>
          <c:orientation val="minMax"/>
          <c:max val="250"/>
          <c:min val="0"/>
        </c:scaling>
        <c:delete val="0"/>
        <c:axPos val="l"/>
        <c:majorGridlines>
          <c:spPr>
            <a:ln w="3175">
              <a:solidFill>
                <a:srgbClr val="FFFFFF">
                  <a:lumMod val="65000"/>
                </a:srgb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00" b="1"/>
                </a:pPr>
                <a:r>
                  <a:rPr lang="de-DE" sz="1000" b="1"/>
                  <a:t>Lebendgewicht in kg und Futtertage</a:t>
                </a:r>
              </a:p>
            </c:rich>
          </c:tx>
          <c:layout>
            <c:manualLayout>
              <c:xMode val="edge"/>
              <c:yMode val="edge"/>
              <c:x val="2.9382443840055223E-3"/>
              <c:y val="1.9248387697061858E-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FFFFFF">
                <a:lumMod val="65000"/>
              </a:srgb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82823424"/>
        <c:crosses val="autoZero"/>
        <c:crossBetween val="between"/>
      </c:valAx>
      <c:catAx>
        <c:axId val="100705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707328"/>
        <c:crosses val="autoZero"/>
        <c:auto val="0"/>
        <c:lblAlgn val="ctr"/>
        <c:lblOffset val="100"/>
        <c:noMultiLvlLbl val="0"/>
      </c:catAx>
      <c:valAx>
        <c:axId val="100707328"/>
        <c:scaling>
          <c:orientation val="minMax"/>
          <c:max val="4.5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1000" b="1"/>
                </a:pPr>
                <a:r>
                  <a:rPr lang="de-DE" sz="1000" b="1"/>
                  <a:t>Umtriebe pro Jahr</a:t>
                </a:r>
              </a:p>
            </c:rich>
          </c:tx>
          <c:layout>
            <c:manualLayout>
              <c:xMode val="edge"/>
              <c:yMode val="edge"/>
              <c:x val="0.94803463368926366"/>
              <c:y val="0.21693223534453754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00705408"/>
        <c:crosses val="max"/>
        <c:crossBetween val="between"/>
        <c:majorUnit val="1"/>
      </c:valAx>
      <c:spPr>
        <a:noFill/>
        <a:ln w="3175">
          <a:solidFill>
            <a:srgbClr val="FFFFFF">
              <a:lumMod val="65000"/>
            </a:srgbClr>
          </a:solidFill>
        </a:ln>
      </c:spPr>
    </c:plotArea>
    <c:legend>
      <c:legendPos val="r"/>
      <c:layout>
        <c:manualLayout>
          <c:xMode val="edge"/>
          <c:yMode val="edge"/>
          <c:x val="0.12945613734884784"/>
          <c:y val="0.88520553433880234"/>
          <c:w val="0.7914573285863935"/>
          <c:h val="9.4451937349846124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00"/>
          </a:pPr>
          <a:endParaRPr lang="de-DE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89339110816665"/>
          <c:y val="2.1898844922865656E-2"/>
          <c:w val="0.77474002904891659"/>
          <c:h val="0.8219710510869684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Vertikalvergleich!$B$3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Vertikalvergleich!$C$1:$K$1</c:f>
              <c:strCache>
                <c:ptCount val="9"/>
                <c:pt idx="0">
                  <c:v>Wien</c:v>
                </c:pt>
                <c:pt idx="1">
                  <c:v>Vbg.</c:v>
                </c:pt>
                <c:pt idx="2">
                  <c:v>Tirol</c:v>
                </c:pt>
                <c:pt idx="3">
                  <c:v>Stmk.</c:v>
                </c:pt>
                <c:pt idx="4">
                  <c:v>Sbg.</c:v>
                </c:pt>
                <c:pt idx="5">
                  <c:v>OÖ</c:v>
                </c:pt>
                <c:pt idx="6">
                  <c:v>NÖ</c:v>
                </c:pt>
                <c:pt idx="7">
                  <c:v>Ktn.</c:v>
                </c:pt>
                <c:pt idx="8">
                  <c:v>Bgld.</c:v>
                </c:pt>
              </c:strCache>
            </c:strRef>
          </c:cat>
          <c:val>
            <c:numRef>
              <c:f>Vertikalvergleich!$C$3:$K$3</c:f>
              <c:numCache>
                <c:formatCode>_-* #,##0_-;\-* #,##0_-;_-* "-"??_-;_-@_-</c:formatCode>
                <c:ptCount val="9"/>
                <c:pt idx="0">
                  <c:v>24</c:v>
                </c:pt>
                <c:pt idx="1">
                  <c:v>3277</c:v>
                </c:pt>
                <c:pt idx="2">
                  <c:v>10740</c:v>
                </c:pt>
                <c:pt idx="3">
                  <c:v>35565</c:v>
                </c:pt>
                <c:pt idx="4">
                  <c:v>14674</c:v>
                </c:pt>
                <c:pt idx="5">
                  <c:v>24412</c:v>
                </c:pt>
                <c:pt idx="6">
                  <c:v>28127</c:v>
                </c:pt>
                <c:pt idx="7">
                  <c:v>37683</c:v>
                </c:pt>
                <c:pt idx="8">
                  <c:v>2244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96-6848-A6A7-22E185079E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9"/>
        <c:axId val="1744886336"/>
        <c:axId val="1744890048"/>
      </c:barChart>
      <c:catAx>
        <c:axId val="1744886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FFFFFF">
                <a:lumMod val="6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744890048"/>
        <c:crossesAt val="0"/>
        <c:auto val="1"/>
        <c:lblAlgn val="ctr"/>
        <c:lblOffset val="100"/>
        <c:noMultiLvlLbl val="0"/>
      </c:catAx>
      <c:valAx>
        <c:axId val="17448900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b="1">
                    <a:solidFill>
                      <a:schemeClr val="tx1"/>
                    </a:solidFill>
                  </a:rPr>
                  <a:t>Anzahl Mutterkühe</a:t>
                </a:r>
              </a:p>
            </c:rich>
          </c:tx>
          <c:layout>
            <c:manualLayout>
              <c:xMode val="edge"/>
              <c:yMode val="edge"/>
              <c:x val="0.40097498051651392"/>
              <c:y val="0.937967737908063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3175">
            <a:solidFill>
              <a:srgbClr val="FFFFFF">
                <a:lumMod val="6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744886336"/>
        <c:crosses val="autoZero"/>
        <c:crossBetween val="between"/>
        <c:majorUnit val="10000"/>
      </c:valAx>
      <c:spPr>
        <a:noFill/>
        <a:ln w="3175">
          <a:solidFill>
            <a:srgbClr val="FFFFFF">
              <a:lumMod val="65000"/>
            </a:srgb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01102968411388"/>
          <c:y val="2.5978196639501207E-2"/>
          <c:w val="0.75975653612157568"/>
          <c:h val="0.825976432258780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Vertikalvergleich!$B$2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Vertikalvergleich!$C$1:$K$1</c:f>
              <c:strCache>
                <c:ptCount val="9"/>
                <c:pt idx="0">
                  <c:v>Wien</c:v>
                </c:pt>
                <c:pt idx="1">
                  <c:v>Vbg.</c:v>
                </c:pt>
                <c:pt idx="2">
                  <c:v>Tirol</c:v>
                </c:pt>
                <c:pt idx="3">
                  <c:v>Stmk.</c:v>
                </c:pt>
                <c:pt idx="4">
                  <c:v>Sbg.</c:v>
                </c:pt>
                <c:pt idx="5">
                  <c:v>OÖ</c:v>
                </c:pt>
                <c:pt idx="6">
                  <c:v>NÖ</c:v>
                </c:pt>
                <c:pt idx="7">
                  <c:v>Ktn.</c:v>
                </c:pt>
                <c:pt idx="8">
                  <c:v>Bgld.</c:v>
                </c:pt>
              </c:strCache>
            </c:strRef>
          </c:cat>
          <c:val>
            <c:numRef>
              <c:f>Vertikalvergleich!$C$2:$K$2</c:f>
              <c:numCache>
                <c:formatCode>_-* #,##0_-;\-* #,##0_-;_-* "-"??_-;_-@_-</c:formatCode>
                <c:ptCount val="9"/>
                <c:pt idx="0">
                  <c:v>34</c:v>
                </c:pt>
                <c:pt idx="1">
                  <c:v>3333</c:v>
                </c:pt>
                <c:pt idx="2">
                  <c:v>10654</c:v>
                </c:pt>
                <c:pt idx="3">
                  <c:v>36693</c:v>
                </c:pt>
                <c:pt idx="4">
                  <c:v>14398</c:v>
                </c:pt>
                <c:pt idx="5">
                  <c:v>23838</c:v>
                </c:pt>
                <c:pt idx="6">
                  <c:v>27018</c:v>
                </c:pt>
                <c:pt idx="7">
                  <c:v>37481</c:v>
                </c:pt>
                <c:pt idx="8">
                  <c:v>2207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FB-554C-BC62-9C2F283315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9"/>
        <c:axId val="1744886336"/>
        <c:axId val="1744890048"/>
      </c:barChart>
      <c:catAx>
        <c:axId val="1744886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FFFFFF">
                <a:lumMod val="6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744890048"/>
        <c:crossesAt val="0"/>
        <c:auto val="1"/>
        <c:lblAlgn val="ctr"/>
        <c:lblOffset val="100"/>
        <c:noMultiLvlLbl val="0"/>
      </c:catAx>
      <c:valAx>
        <c:axId val="17448900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000" b="1" i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Anzahl Mutterkühe</a:t>
                </a:r>
              </a:p>
            </c:rich>
          </c:tx>
          <c:layout>
            <c:manualLayout>
              <c:xMode val="edge"/>
              <c:yMode val="edge"/>
              <c:x val="0.41130201642182873"/>
              <c:y val="0.937548692989946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3175">
            <a:solidFill>
              <a:srgbClr val="FFFFFF">
                <a:lumMod val="6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744886336"/>
        <c:crosses val="autoZero"/>
        <c:crossBetween val="between"/>
        <c:majorUnit val="10000"/>
      </c:valAx>
      <c:spPr>
        <a:noFill/>
        <a:ln w="3175">
          <a:solidFill>
            <a:srgbClr val="FFFFFF">
              <a:lumMod val="65000"/>
            </a:srgb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935404257862626E-2"/>
          <c:y val="6.0999435118172664E-2"/>
          <c:w val="0.8821082443090581"/>
          <c:h val="0.835853553786219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'[Diagramm in Microsoft Word]Abb1-4'!$A$326</c:f>
              <c:strCache>
                <c:ptCount val="1"/>
                <c:pt idx="0">
                  <c:v>Mutterkühe</c:v>
                </c:pt>
              </c:strCache>
            </c:strRef>
          </c:tx>
          <c:spPr>
            <a:solidFill>
              <a:srgbClr val="C00000"/>
            </a:solidFill>
            <a:ln w="50800" cmpd="tri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256878017471414E-3"/>
                  <c:y val="5.2296821993564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E1-D34F-BF29-F4A0AFF14591}"/>
                </c:ext>
              </c:extLst>
            </c:dLbl>
            <c:dLbl>
              <c:idx val="1"/>
              <c:layout>
                <c:manualLayout>
                  <c:x val="-4.128151665739426E-17"/>
                  <c:y val="7.89398947010346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E1-D34F-BF29-F4A0AFF14591}"/>
                </c:ext>
              </c:extLst>
            </c:dLbl>
            <c:dLbl>
              <c:idx val="2"/>
              <c:layout>
                <c:manualLayout>
                  <c:x val="-2.7778024031617043E-3"/>
                  <c:y val="-9.29215001513633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E1-D34F-BF29-F4A0AFF14591}"/>
                </c:ext>
              </c:extLst>
            </c:dLbl>
            <c:dLbl>
              <c:idx val="3"/>
              <c:layout>
                <c:manualLayout>
                  <c:x val="-7.2812926080705496E-3"/>
                  <c:y val="6.5619918794336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E1-D34F-BF29-F4A0AFF14591}"/>
                </c:ext>
              </c:extLst>
            </c:dLbl>
            <c:dLbl>
              <c:idx val="4"/>
              <c:layout>
                <c:manualLayout>
                  <c:x val="-4.5034902049088041E-3"/>
                  <c:y val="-1.3650790678513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E1-D34F-BF29-F4A0AFF14591}"/>
                </c:ext>
              </c:extLst>
            </c:dLbl>
            <c:dLbl>
              <c:idx val="5"/>
              <c:layout>
                <c:manualLayout>
                  <c:x val="0"/>
                  <c:y val="-7.96015242446656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E1-D34F-BF29-F4A0AFF14591}"/>
                </c:ext>
              </c:extLst>
            </c:dLbl>
            <c:dLbl>
              <c:idx val="6"/>
              <c:layout>
                <c:manualLayout>
                  <c:x val="0"/>
                  <c:y val="-6.990802725164704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E1-D34F-BF29-F4A0AFF14591}"/>
                </c:ext>
              </c:extLst>
            </c:dLbl>
            <c:spPr>
              <a:solidFill>
                <a:srgbClr val="FFFFFF">
                  <a:alpha val="69804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'[Diagramm in Microsoft Word]Abb1-4'!$B$325:$I$325</c:f>
              <c:strCache>
                <c:ptCount val="8"/>
                <c:pt idx="0">
                  <c:v>unter 5 GVE</c:v>
                </c:pt>
                <c:pt idx="1">
                  <c:v>5 bis 10 GVE</c:v>
                </c:pt>
                <c:pt idx="2">
                  <c:v>10 bis 20 GVE</c:v>
                </c:pt>
                <c:pt idx="3">
                  <c:v>20 bis 30 GVE</c:v>
                </c:pt>
                <c:pt idx="4">
                  <c:v>30 bis 50 GVE</c:v>
                </c:pt>
                <c:pt idx="5">
                  <c:v>50 bis 100 GVE</c:v>
                </c:pt>
                <c:pt idx="6">
                  <c:v>100 bis 200 GVE</c:v>
                </c:pt>
                <c:pt idx="7">
                  <c:v>über 200 GVE</c:v>
                </c:pt>
              </c:strCache>
            </c:strRef>
          </c:cat>
          <c:val>
            <c:numRef>
              <c:f>'[Diagramm in Microsoft Word]Abb1-4'!$B$326:$I$326</c:f>
              <c:numCache>
                <c:formatCode>_-* #,##0_-;\-* #,##0_-;_-* "-"??_-;_-@_-</c:formatCode>
                <c:ptCount val="8"/>
                <c:pt idx="0">
                  <c:v>6207</c:v>
                </c:pt>
                <c:pt idx="1">
                  <c:v>22924</c:v>
                </c:pt>
                <c:pt idx="2">
                  <c:v>50951</c:v>
                </c:pt>
                <c:pt idx="3">
                  <c:v>35447</c:v>
                </c:pt>
                <c:pt idx="4">
                  <c:v>31081</c:v>
                </c:pt>
                <c:pt idx="5">
                  <c:v>19622</c:v>
                </c:pt>
                <c:pt idx="6">
                  <c:v>4836</c:v>
                </c:pt>
                <c:pt idx="7" formatCode="#,##0">
                  <c:v>1247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FE1-D34F-BF29-F4A0AFF14591}"/>
            </c:ext>
          </c:extLst>
        </c:ser>
        <c:ser>
          <c:idx val="1"/>
          <c:order val="1"/>
          <c:tx>
            <c:strRef>
              <c:f>'Abb1-4'!#REF!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'[Diagramm in Microsoft Word]Abb1-4'!$B$325:$I$325</c:f>
              <c:strCache>
                <c:ptCount val="8"/>
                <c:pt idx="0">
                  <c:v>unter 5 GVE</c:v>
                </c:pt>
                <c:pt idx="1">
                  <c:v>5 bis 10 GVE</c:v>
                </c:pt>
                <c:pt idx="2">
                  <c:v>10 bis 20 GVE</c:v>
                </c:pt>
                <c:pt idx="3">
                  <c:v>20 bis 30 GVE</c:v>
                </c:pt>
                <c:pt idx="4">
                  <c:v>30 bis 50 GVE</c:v>
                </c:pt>
                <c:pt idx="5">
                  <c:v>50 bis 100 GVE</c:v>
                </c:pt>
                <c:pt idx="6">
                  <c:v>100 bis 200 GVE</c:v>
                </c:pt>
                <c:pt idx="7">
                  <c:v>über 200 GVE</c:v>
                </c:pt>
              </c:strCache>
            </c:strRef>
          </c:cat>
          <c:val>
            <c:numRef>
              <c:f>'Abb1-4'!#REF!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E1-D34F-BF29-F4A0AFF14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axId val="702082200"/>
        <c:axId val="702090072"/>
      </c:barChart>
      <c:catAx>
        <c:axId val="702082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FFFFFF">
                <a:lumMod val="6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02090072"/>
        <c:crosses val="autoZero"/>
        <c:auto val="1"/>
        <c:lblAlgn val="ctr"/>
        <c:lblOffset val="100"/>
        <c:noMultiLvlLbl val="0"/>
      </c:catAx>
      <c:valAx>
        <c:axId val="70209007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FFFFFF">
                  <a:lumMod val="65000"/>
                </a:srgb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AT" b="1">
                    <a:solidFill>
                      <a:schemeClr val="tx1"/>
                    </a:solidFill>
                  </a:rPr>
                  <a:t>Anzahl Mutterkühe</a:t>
                </a:r>
              </a:p>
            </c:rich>
          </c:tx>
          <c:layout>
            <c:manualLayout>
              <c:xMode val="edge"/>
              <c:yMode val="edge"/>
              <c:x val="2.7855906232131236E-3"/>
              <c:y val="0.263997096199806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3175">
            <a:solidFill>
              <a:srgbClr val="FFFFFF">
                <a:lumMod val="6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02082200"/>
        <c:crosses val="autoZero"/>
        <c:crossBetween val="between"/>
      </c:valAx>
      <c:spPr>
        <a:noFill/>
        <a:ln w="3175">
          <a:solidFill>
            <a:srgbClr val="FFFFFF">
              <a:lumMod val="65000"/>
            </a:srgbClr>
          </a:solidFill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0" i="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62577396367422"/>
          <c:y val="6.5858320141971613E-2"/>
          <c:w val="0.8100794598125175"/>
          <c:h val="0.76233640629181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'Abb 6.'!$A$2</c:f>
              <c:strCache>
                <c:ptCount val="1"/>
                <c:pt idx="0">
                  <c:v>Anzahl der Betriebe</c:v>
                </c:pt>
              </c:strCache>
            </c:strRef>
          </c:tx>
          <c:spPr>
            <a:ln w="3175"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F81BD"/>
              </a:solidFill>
              <a:ln w="3175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DA2-BE4F-B2DF-393C53647D1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'Abb 6.'!$B$1:$F$1</c:f>
              <c:strCache>
                <c:ptCount val="5"/>
                <c:pt idx="0">
                  <c:v>&lt; 10</c:v>
                </c:pt>
                <c:pt idx="1">
                  <c:v>11–20</c:v>
                </c:pt>
                <c:pt idx="2">
                  <c:v>21–30</c:v>
                </c:pt>
                <c:pt idx="3">
                  <c:v>31–50</c:v>
                </c:pt>
                <c:pt idx="4">
                  <c:v>&gt; 50</c:v>
                </c:pt>
              </c:strCache>
            </c:strRef>
          </c:cat>
          <c:val>
            <c:numRef>
              <c:f>'Abb 6.'!$B$2:$F$2</c:f>
              <c:numCache>
                <c:formatCode>General</c:formatCode>
                <c:ptCount val="5"/>
                <c:pt idx="0">
                  <c:v>102</c:v>
                </c:pt>
                <c:pt idx="1">
                  <c:v>89</c:v>
                </c:pt>
                <c:pt idx="2">
                  <c:v>37</c:v>
                </c:pt>
                <c:pt idx="3">
                  <c:v>17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A2-BE4F-B2DF-393C53647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183232"/>
        <c:axId val="119197696"/>
      </c:barChart>
      <c:catAx>
        <c:axId val="119183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Anzahl Mutterkühe pro Betrieb</a:t>
                </a:r>
              </a:p>
            </c:rich>
          </c:tx>
          <c:layout>
            <c:manualLayout>
              <c:xMode val="edge"/>
              <c:yMode val="edge"/>
              <c:x val="0.27601685865216213"/>
              <c:y val="0.9300042543397752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FFFFFF">
                <a:lumMod val="65000"/>
              </a:srgbClr>
            </a:solidFill>
          </a:ln>
        </c:spPr>
        <c:crossAx val="119197696"/>
        <c:crosses val="autoZero"/>
        <c:auto val="1"/>
        <c:lblAlgn val="ctr"/>
        <c:lblOffset val="100"/>
        <c:noMultiLvlLbl val="0"/>
      </c:catAx>
      <c:valAx>
        <c:axId val="11919769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>
                  <a:lumMod val="65000"/>
                </a:srgb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 Betriebe</a:t>
                </a:r>
              </a:p>
            </c:rich>
          </c:tx>
          <c:layout>
            <c:manualLayout>
              <c:xMode val="edge"/>
              <c:yMode val="edge"/>
              <c:x val="1.4018372676963892E-2"/>
              <c:y val="0.340446410981062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FFFFFF">
                <a:lumMod val="65000"/>
              </a:srgbClr>
            </a:solidFill>
            <a:prstDash val="dash"/>
          </a:ln>
        </c:spPr>
        <c:crossAx val="119183232"/>
        <c:crosses val="autoZero"/>
        <c:crossBetween val="between"/>
      </c:valAx>
      <c:spPr>
        <a:noFill/>
        <a:ln w="3175">
          <a:solidFill>
            <a:srgbClr val="FFFFFF">
              <a:lumMod val="65000"/>
            </a:srgbClr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de-D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554797738890234"/>
          <c:y val="2.3700075768040958E-2"/>
          <c:w val="0.81937833720152065"/>
          <c:h val="0.783600339431255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TabfürAbb.7!$A$2:$A$5</c:f>
              <c:strCache>
                <c:ptCount val="4"/>
                <c:pt idx="0">
                  <c:v>&lt; 365</c:v>
                </c:pt>
                <c:pt idx="1">
                  <c:v>365–405</c:v>
                </c:pt>
                <c:pt idx="2">
                  <c:v>406–450</c:v>
                </c:pt>
                <c:pt idx="3">
                  <c:v>&gt; 450</c:v>
                </c:pt>
              </c:strCache>
            </c:strRef>
          </c:cat>
          <c:val>
            <c:numRef>
              <c:f>TabfürAbb.7!$B$2:$B$5</c:f>
              <c:numCache>
                <c:formatCode>General</c:formatCode>
                <c:ptCount val="4"/>
                <c:pt idx="0">
                  <c:v>48</c:v>
                </c:pt>
                <c:pt idx="1">
                  <c:v>112</c:v>
                </c:pt>
                <c:pt idx="2">
                  <c:v>53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94-C542-86BC-F4BE001BE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560448"/>
        <c:axId val="97046528"/>
      </c:barChart>
      <c:catAx>
        <c:axId val="75560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AT" b="1"/>
                  <a:t>Zwischenkalbezeit nach Tagen</a:t>
                </a:r>
              </a:p>
            </c:rich>
          </c:tx>
          <c:layout>
            <c:manualLayout>
              <c:xMode val="edge"/>
              <c:yMode val="edge"/>
              <c:x val="0.28278908174452883"/>
              <c:y val="0.929251036838253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FFFFFF">
                <a:lumMod val="6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97046528"/>
        <c:crosses val="autoZero"/>
        <c:auto val="1"/>
        <c:lblAlgn val="ctr"/>
        <c:lblOffset val="100"/>
        <c:noMultiLvlLbl val="0"/>
      </c:catAx>
      <c:valAx>
        <c:axId val="97046528"/>
        <c:scaling>
          <c:orientation val="minMax"/>
          <c:max val="160"/>
        </c:scaling>
        <c:delete val="0"/>
        <c:axPos val="l"/>
        <c:majorGridlines>
          <c:spPr>
            <a:ln w="3175" cap="flat" cmpd="sng" algn="ctr">
              <a:solidFill>
                <a:srgbClr val="FFFFFF">
                  <a:lumMod val="65000"/>
                </a:srgb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AT" b="1"/>
                  <a:t>Betriebe</a:t>
                </a:r>
              </a:p>
            </c:rich>
          </c:tx>
          <c:layout>
            <c:manualLayout>
              <c:xMode val="edge"/>
              <c:yMode val="edge"/>
              <c:x val="1.7314860958835838E-2"/>
              <c:y val="0.307741006058453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rgbClr val="FFFFFF">
                <a:lumMod val="6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5560448"/>
        <c:crosses val="autoZero"/>
        <c:crossBetween val="between"/>
      </c:valAx>
      <c:spPr>
        <a:noFill/>
        <a:ln w="3175" cmpd="sng">
          <a:solidFill>
            <a:srgbClr val="FFFFFF">
              <a:lumMod val="65000"/>
            </a:srgbClr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bg1"/>
    </a:solidFill>
    <a:ln w="3175" cap="flat" cmpd="sng" algn="ctr">
      <a:noFill/>
      <a:round/>
    </a:ln>
    <a:effectLst/>
  </c:spPr>
  <c:txPr>
    <a:bodyPr/>
    <a:lstStyle/>
    <a:p>
      <a:pPr>
        <a:defRPr b="0" i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672547023007791"/>
          <c:y val="0.22672870784326057"/>
          <c:w val="0.43984138058692029"/>
          <c:h val="0.5656564731734115"/>
        </c:manualLayout>
      </c:layout>
      <c:pieChart>
        <c:varyColors val="1"/>
        <c:ser>
          <c:idx val="0"/>
          <c:order val="0"/>
          <c:tx>
            <c:strRef>
              <c:f>Abb.8!$A$1</c:f>
              <c:strCache>
                <c:ptCount val="1"/>
                <c:pt idx="0">
                  <c:v>Zusammensetzung der Direktleistungen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6893C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1792-4B4B-9B22-E99E4B87391B}"/>
              </c:ext>
            </c:extLst>
          </c:dPt>
          <c:dPt>
            <c:idx val="1"/>
            <c:bubble3D val="0"/>
            <c:spPr>
              <a:solidFill>
                <a:srgbClr val="32C89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1792-4B4B-9B22-E99E4B87391B}"/>
              </c:ext>
            </c:extLst>
          </c:dPt>
          <c:dPt>
            <c:idx val="2"/>
            <c:bubble3D val="0"/>
            <c:explosion val="1"/>
            <c:extLst>
              <c:ext xmlns:c16="http://schemas.microsoft.com/office/drawing/2014/chart" uri="{C3380CC4-5D6E-409C-BE32-E72D297353CC}">
                <c16:uniqueId val="{00000005-1792-4B4B-9B22-E99E4B87391B}"/>
              </c:ext>
            </c:extLst>
          </c:dPt>
          <c:dPt>
            <c:idx val="3"/>
            <c:bubble3D val="0"/>
            <c:spPr>
              <a:solidFill>
                <a:srgbClr val="9966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1792-4B4B-9B22-E99E4B87391B}"/>
              </c:ext>
            </c:extLst>
          </c:dPt>
          <c:dPt>
            <c:idx val="4"/>
            <c:bubble3D val="0"/>
            <c:spPr>
              <a:solidFill>
                <a:srgbClr val="FAAA8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1792-4B4B-9B22-E99E4B87391B}"/>
              </c:ext>
            </c:extLst>
          </c:dPt>
          <c:dPt>
            <c:idx val="6"/>
            <c:bubble3D val="0"/>
            <c:spPr>
              <a:solidFill>
                <a:srgbClr val="AA209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B-1792-4B4B-9B22-E99E4B87391B}"/>
              </c:ext>
            </c:extLst>
          </c:dPt>
          <c:dLbls>
            <c:dLbl>
              <c:idx val="0"/>
              <c:layout>
                <c:manualLayout>
                  <c:x val="5.8380078349808094E-3"/>
                  <c:y val="8.726554091656929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94381545078909"/>
                      <c:h val="0.215905847681799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792-4B4B-9B22-E99E4B87391B}"/>
                </c:ext>
              </c:extLst>
            </c:dLbl>
            <c:dLbl>
              <c:idx val="1"/>
              <c:layout>
                <c:manualLayout>
                  <c:x val="-0.22163898988923075"/>
                  <c:y val="-1.88931978105045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6415448068989"/>
                      <c:h val="0.168872261820353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792-4B4B-9B22-E99E4B87391B}"/>
                </c:ext>
              </c:extLst>
            </c:dLbl>
            <c:dLbl>
              <c:idx val="2"/>
              <c:layout>
                <c:manualLayout>
                  <c:x val="-0.16389642138640134"/>
                  <c:y val="-0.11517069682040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054151820916023"/>
                      <c:h val="0.147948388987113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792-4B4B-9B22-E99E4B87391B}"/>
                </c:ext>
              </c:extLst>
            </c:dLbl>
            <c:dLbl>
              <c:idx val="3"/>
              <c:layout>
                <c:manualLayout>
                  <c:x val="7.6397719418831292E-2"/>
                  <c:y val="5.22494485684663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08870972343249"/>
                      <c:h val="0.22555852104193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792-4B4B-9B22-E99E4B87391B}"/>
                </c:ext>
              </c:extLst>
            </c:dLbl>
            <c:dLbl>
              <c:idx val="4"/>
              <c:layout>
                <c:manualLayout>
                  <c:x val="7.5827536089105224E-2"/>
                  <c:y val="0.105838077149047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34050747457473"/>
                      <c:h val="0.201014688731830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792-4B4B-9B22-E99E4B87391B}"/>
                </c:ext>
              </c:extLst>
            </c:dLbl>
            <c:dLbl>
              <c:idx val="5"/>
              <c:layout>
                <c:manualLayout>
                  <c:x val="3.4248656988131045E-2"/>
                  <c:y val="0.152095713377788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05210577946799"/>
                      <c:h val="0.210503839884403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1792-4B4B-9B22-E99E4B87391B}"/>
                </c:ext>
              </c:extLst>
            </c:dLbl>
            <c:dLbl>
              <c:idx val="6"/>
              <c:layout>
                <c:manualLayout>
                  <c:x val="-5.9899515771462554E-2"/>
                  <c:y val="0.316536155018714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405211681036628"/>
                      <c:h val="0.165268977314485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792-4B4B-9B22-E99E4B8739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cap="flat"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Abb.8!$A$3:$A$9</c:f>
              <c:strCache>
                <c:ptCount val="7"/>
                <c:pt idx="0">
                  <c:v>Leistungen durch Nachkommen</c:v>
                </c:pt>
                <c:pt idx="1">
                  <c:v>Altkuhverkauf</c:v>
                </c:pt>
                <c:pt idx="2">
                  <c:v>Bestandesveränderung</c:v>
                </c:pt>
                <c:pt idx="3">
                  <c:v>Prämie gefährdete Nutztierrassen</c:v>
                </c:pt>
                <c:pt idx="4">
                  <c:v>Wirtschaftsdünger-wert</c:v>
                </c:pt>
                <c:pt idx="5">
                  <c:v>Wirtschaftdünger- verkauf</c:v>
                </c:pt>
                <c:pt idx="6">
                  <c:v>Sonstige Leistungen</c:v>
                </c:pt>
              </c:strCache>
            </c:strRef>
          </c:cat>
          <c:val>
            <c:numRef>
              <c:f>Abb.8!$C$3:$C$9</c:f>
              <c:numCache>
                <c:formatCode>0.0</c:formatCode>
                <c:ptCount val="7"/>
                <c:pt idx="0">
                  <c:v>67.182345916931709</c:v>
                </c:pt>
                <c:pt idx="1">
                  <c:v>11.6178574384318</c:v>
                </c:pt>
                <c:pt idx="2">
                  <c:v>0.55922724961870873</c:v>
                </c:pt>
                <c:pt idx="3">
                  <c:v>2.047741218476963</c:v>
                </c:pt>
                <c:pt idx="4">
                  <c:v>16.176800936380513</c:v>
                </c:pt>
                <c:pt idx="5">
                  <c:v>4.8474243624454662E-2</c:v>
                </c:pt>
                <c:pt idx="6">
                  <c:v>2.3675529965358653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792-4B4B-9B22-E99E4B87391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03"/>
      </c:pie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029571709710614"/>
          <c:y val="4.36292434752776E-2"/>
          <c:w val="0.87748204706100119"/>
          <c:h val="0.772321956036048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Abb.9!$B$3</c:f>
              <c:strCache>
                <c:ptCount val="1"/>
                <c:pt idx="0">
                  <c:v> Bessere 25%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Abb.9!$A$4:$A$6</c:f>
              <c:strCache>
                <c:ptCount val="3"/>
                <c:pt idx="0">
                  <c:v>Gesamt</c:v>
                </c:pt>
                <c:pt idx="1">
                  <c:v>Totvermarktung</c:v>
                </c:pt>
                <c:pt idx="2">
                  <c:v>Lebendvermarktung</c:v>
                </c:pt>
              </c:strCache>
            </c:strRef>
          </c:cat>
          <c:val>
            <c:numRef>
              <c:f>Abb.9!$B$4:$B$6</c:f>
              <c:numCache>
                <c:formatCode>#,##0</c:formatCode>
                <c:ptCount val="3"/>
                <c:pt idx="0">
                  <c:v>1526.25</c:v>
                </c:pt>
                <c:pt idx="1">
                  <c:v>1762</c:v>
                </c:pt>
                <c:pt idx="2">
                  <c:v>1218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F-D843-BC89-2807FE4F874E}"/>
            </c:ext>
          </c:extLst>
        </c:ser>
        <c:ser>
          <c:idx val="1"/>
          <c:order val="1"/>
          <c:tx>
            <c:strRef>
              <c:f>Abb.9!$C$3</c:f>
              <c:strCache>
                <c:ptCount val="1"/>
                <c:pt idx="0">
                  <c:v> Durchschnitt</c:v>
                </c:pt>
              </c:strCache>
            </c:strRef>
          </c:tx>
          <c:spPr>
            <a:ln w="3175">
              <a:solidFill>
                <a:prstClr val="black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Abb.9!$A$4:$A$6</c:f>
              <c:strCache>
                <c:ptCount val="3"/>
                <c:pt idx="0">
                  <c:v>Gesamt</c:v>
                </c:pt>
                <c:pt idx="1">
                  <c:v>Totvermarktung</c:v>
                </c:pt>
                <c:pt idx="2">
                  <c:v>Lebendvermarktung</c:v>
                </c:pt>
              </c:strCache>
            </c:strRef>
          </c:cat>
          <c:val>
            <c:numRef>
              <c:f>Abb.9!$C$4:$C$6</c:f>
              <c:numCache>
                <c:formatCode>#,##0</c:formatCode>
                <c:ptCount val="3"/>
                <c:pt idx="0">
                  <c:v>1136.47</c:v>
                </c:pt>
                <c:pt idx="1">
                  <c:v>1360</c:v>
                </c:pt>
                <c:pt idx="2">
                  <c:v>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EF-D843-BC89-2807FE4F874E}"/>
            </c:ext>
          </c:extLst>
        </c:ser>
        <c:ser>
          <c:idx val="2"/>
          <c:order val="2"/>
          <c:tx>
            <c:strRef>
              <c:f>Abb.9!$D$3</c:f>
              <c:strCache>
                <c:ptCount val="1"/>
                <c:pt idx="0">
                  <c:v> Schwächere 25%</c:v>
                </c:pt>
              </c:strCache>
            </c:strRef>
          </c:tx>
          <c:spPr>
            <a:ln w="3175">
              <a:solidFill>
                <a:prstClr val="black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Abb.9!$A$4:$A$6</c:f>
              <c:strCache>
                <c:ptCount val="3"/>
                <c:pt idx="0">
                  <c:v>Gesamt</c:v>
                </c:pt>
                <c:pt idx="1">
                  <c:v>Totvermarktung</c:v>
                </c:pt>
                <c:pt idx="2">
                  <c:v>Lebendvermarktung</c:v>
                </c:pt>
              </c:strCache>
            </c:strRef>
          </c:cat>
          <c:val>
            <c:numRef>
              <c:f>Abb.9!$D$4:$D$6</c:f>
              <c:numCache>
                <c:formatCode>General</c:formatCode>
                <c:ptCount val="3"/>
                <c:pt idx="0" formatCode="0">
                  <c:v>767.55</c:v>
                </c:pt>
                <c:pt idx="1">
                  <c:v>891</c:v>
                </c:pt>
                <c:pt idx="2">
                  <c:v>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EF-D843-BC89-2807FE4F8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912000"/>
        <c:axId val="192930176"/>
      </c:barChart>
      <c:catAx>
        <c:axId val="192912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75">
            <a:solidFill>
              <a:srgbClr val="FFFFFF">
                <a:lumMod val="65000"/>
              </a:srgbClr>
            </a:solidFill>
          </a:ln>
        </c:spPr>
        <c:txPr>
          <a:bodyPr/>
          <a:lstStyle/>
          <a:p>
            <a:pPr>
              <a:defRPr sz="1000"/>
            </a:pPr>
            <a:endParaRPr lang="de-DE"/>
          </a:p>
        </c:txPr>
        <c:crossAx val="192930176"/>
        <c:crosses val="autoZero"/>
        <c:auto val="1"/>
        <c:lblAlgn val="ctr"/>
        <c:lblOffset val="100"/>
        <c:noMultiLvlLbl val="0"/>
      </c:catAx>
      <c:valAx>
        <c:axId val="1929301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/>
                  <a:t>Verkaufserlös in €</a:t>
                </a:r>
              </a:p>
            </c:rich>
          </c:tx>
          <c:layout>
            <c:manualLayout>
              <c:xMode val="edge"/>
              <c:yMode val="edge"/>
              <c:x val="5.442910665243955E-3"/>
              <c:y val="0.1702057267328837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FFFFFF">
                <a:lumMod val="65000"/>
              </a:srgbClr>
            </a:solidFill>
          </a:ln>
        </c:spPr>
        <c:txPr>
          <a:bodyPr/>
          <a:lstStyle/>
          <a:p>
            <a:pPr>
              <a:defRPr sz="1000"/>
            </a:pPr>
            <a:endParaRPr lang="de-DE"/>
          </a:p>
        </c:txPr>
        <c:crossAx val="192912000"/>
        <c:crosses val="autoZero"/>
        <c:crossBetween val="between"/>
        <c:majorUnit val="500"/>
      </c:valAx>
      <c:spPr>
        <a:noFill/>
        <a:ln w="3175">
          <a:solidFill>
            <a:srgbClr val="FFFFFF">
              <a:lumMod val="65000"/>
            </a:srgbClr>
          </a:solidFill>
        </a:ln>
      </c:spPr>
    </c:plotArea>
    <c:legend>
      <c:legendPos val="b"/>
      <c:layout>
        <c:manualLayout>
          <c:xMode val="edge"/>
          <c:yMode val="edge"/>
          <c:x val="0.22146415151343524"/>
          <c:y val="0.92115135608049103"/>
          <c:w val="0.65779112143356355"/>
          <c:h val="5.8335823406689545E-2"/>
        </c:manualLayout>
      </c:layout>
      <c:overlay val="0"/>
      <c:txPr>
        <a:bodyPr/>
        <a:lstStyle/>
        <a:p>
          <a:pPr>
            <a:defRPr sz="10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de-D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675551919646408"/>
          <c:y val="0.22769892473118275"/>
          <c:w val="0.56332492752131469"/>
          <c:h val="0.60744697332306674"/>
        </c:manualLayout>
      </c:layout>
      <c:pieChart>
        <c:varyColors val="1"/>
        <c:ser>
          <c:idx val="0"/>
          <c:order val="0"/>
          <c:tx>
            <c:strRef>
              <c:f>Abb.10!$A$3:$A$9</c:f>
              <c:strCache>
                <c:ptCount val="7"/>
                <c:pt idx="0">
                  <c:v>Ammenkälber</c:v>
                </c:pt>
                <c:pt idx="1">
                  <c:v>Besamung</c:v>
                </c:pt>
                <c:pt idx="2">
                  <c:v>Bestandes- ergänzung</c:v>
                </c:pt>
                <c:pt idx="3">
                  <c:v>Einstreu</c:v>
                </c:pt>
                <c:pt idx="4">
                  <c:v>Futter</c:v>
                </c:pt>
                <c:pt idx="5">
                  <c:v>Sonstige Direktkosten</c:v>
                </c:pt>
                <c:pt idx="6">
                  <c:v>Tiergesundheit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FF5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5286-D341-A8F8-34433582D655}"/>
              </c:ext>
            </c:extLst>
          </c:dPt>
          <c:dPt>
            <c:idx val="1"/>
            <c:bubble3D val="0"/>
            <c:spPr>
              <a:solidFill>
                <a:srgbClr val="66006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5286-D341-A8F8-34433582D655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5286-D341-A8F8-34433582D655}"/>
              </c:ext>
            </c:extLst>
          </c:dPt>
          <c:dPt>
            <c:idx val="3"/>
            <c:bubble3D val="0"/>
            <c:spPr>
              <a:solidFill>
                <a:srgbClr val="FFFF6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5286-D341-A8F8-34433582D655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5286-D341-A8F8-34433582D655}"/>
              </c:ext>
            </c:extLst>
          </c:dPt>
          <c:dPt>
            <c:idx val="5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B-5286-D341-A8F8-34433582D655}"/>
              </c:ext>
            </c:extLst>
          </c:dPt>
          <c:dPt>
            <c:idx val="6"/>
            <c:bubble3D val="0"/>
            <c:spPr>
              <a:solidFill>
                <a:srgbClr val="9966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D-5286-D341-A8F8-34433582D655}"/>
              </c:ext>
            </c:extLst>
          </c:dPt>
          <c:dLbls>
            <c:dLbl>
              <c:idx val="0"/>
              <c:layout>
                <c:manualLayout>
                  <c:x val="3.7332265285021191E-2"/>
                  <c:y val="-7.52234357802048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0" i="0">
                      <a:ln>
                        <a:noFill/>
                      </a:ln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7280652418447693"/>
                      <c:h val="0.137059012784692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286-D341-A8F8-34433582D655}"/>
                </c:ext>
              </c:extLst>
            </c:dLbl>
            <c:dLbl>
              <c:idx val="1"/>
              <c:layout>
                <c:manualLayout>
                  <c:x val="0.10668524388996829"/>
                  <c:y val="6.658538650410634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86-D341-A8F8-34433582D655}"/>
                </c:ext>
              </c:extLst>
            </c:dLbl>
            <c:dLbl>
              <c:idx val="2"/>
              <c:layout>
                <c:manualLayout>
                  <c:x val="2.9468013912103228E-2"/>
                  <c:y val="3.56572785713086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0" i="0">
                      <a:ln>
                        <a:noFill/>
                      </a:ln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2502638485978727"/>
                      <c:h val="0.180069765472864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286-D341-A8F8-34433582D655}"/>
                </c:ext>
              </c:extLst>
            </c:dLbl>
            <c:dLbl>
              <c:idx val="3"/>
              <c:layout>
                <c:manualLayout>
                  <c:x val="3.2350655967096811E-2"/>
                  <c:y val="5.85172627939374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86-D341-A8F8-34433582D655}"/>
                </c:ext>
              </c:extLst>
            </c:dLbl>
            <c:dLbl>
              <c:idx val="4"/>
              <c:layout>
                <c:manualLayout>
                  <c:x val="-5.9993637158991496E-2"/>
                  <c:y val="5.965625264583783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86-D341-A8F8-34433582D655}"/>
                </c:ext>
              </c:extLst>
            </c:dLbl>
            <c:dLbl>
              <c:idx val="5"/>
              <c:layout>
                <c:manualLayout>
                  <c:x val="-6.5846172637511219E-2"/>
                  <c:y val="8.1859961053255437E-2"/>
                </c:manualLayout>
              </c:layout>
              <c:spPr>
                <a:xfrm>
                  <a:off x="0" y="521648"/>
                  <a:ext cx="832573" cy="539477"/>
                </a:xfrm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0" i="0">
                      <a:ln>
                        <a:noFill/>
                      </a:ln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8930"/>
                        <a:gd name="adj2" fmla="val -3856"/>
                      </a:avLst>
                    </a:prstGeom>
                  </c15:spPr>
                  <c15:layout>
                    <c:manualLayout>
                      <c:w val="0.23002458903163417"/>
                      <c:h val="0.182703242739818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286-D341-A8F8-34433582D655}"/>
                </c:ext>
              </c:extLst>
            </c:dLbl>
            <c:dLbl>
              <c:idx val="6"/>
              <c:layout>
                <c:manualLayout>
                  <c:x val="-2.2027218188635529E-2"/>
                  <c:y val="-3.28805350944035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65644426025692"/>
                      <c:h val="0.162865464397595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5286-D341-A8F8-34433582D6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>
                    <a:ln>
                      <a:noFill/>
                    </a:ln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Abb.10!$A$3:$A$9</c:f>
              <c:strCache>
                <c:ptCount val="7"/>
                <c:pt idx="0">
                  <c:v>Ammenkälber</c:v>
                </c:pt>
                <c:pt idx="1">
                  <c:v>Besamung</c:v>
                </c:pt>
                <c:pt idx="2">
                  <c:v>Bestandes- ergänzung</c:v>
                </c:pt>
                <c:pt idx="3">
                  <c:v>Einstreu</c:v>
                </c:pt>
                <c:pt idx="4">
                  <c:v>Futter</c:v>
                </c:pt>
                <c:pt idx="5">
                  <c:v>Sonstige Direktkosten</c:v>
                </c:pt>
                <c:pt idx="6">
                  <c:v>Tiergesundheit</c:v>
                </c:pt>
              </c:strCache>
            </c:strRef>
          </c:cat>
          <c:val>
            <c:numRef>
              <c:f>Abb.10!$C$3:$C$9</c:f>
              <c:numCache>
                <c:formatCode>0.0</c:formatCode>
                <c:ptCount val="7"/>
                <c:pt idx="0">
                  <c:v>2.5758572707562535</c:v>
                </c:pt>
                <c:pt idx="1">
                  <c:v>3.2694402795905373</c:v>
                </c:pt>
                <c:pt idx="2">
                  <c:v>31.285663434260631</c:v>
                </c:pt>
                <c:pt idx="3">
                  <c:v>9.3822472952419993</c:v>
                </c:pt>
                <c:pt idx="4">
                  <c:v>39.266722038249533</c:v>
                </c:pt>
                <c:pt idx="5">
                  <c:v>6.0675029933014759</c:v>
                </c:pt>
                <c:pt idx="6">
                  <c:v>8.1525666885995669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286-D341-A8F8-34433582D655}"/>
            </c:ext>
          </c:extLst>
        </c:ser>
        <c:ser>
          <c:idx val="1"/>
          <c:order val="1"/>
          <c:tx>
            <c:strRef>
              <c:f>Abb.10!$A$2</c:f>
              <c:strCache>
                <c:ptCount val="1"/>
              </c:strCache>
            </c:strRef>
          </c:tx>
          <c:val>
            <c:numRef>
              <c:f>Abb.10!$A$3:$A$9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286-D341-A8F8-34433582D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effectLst/>
      </c:spPr>
    </c:plotArea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0.31475</cdr:x>
      <cdr:y>0.09075</cdr:y>
    </cdr:from>
    <cdr:to>
      <cdr:x>0.32125</cdr:x>
      <cdr:y>0.1265</cdr:y>
    </cdr:to>
    <cdr:sp macro="" textlink="">
      <cdr:nvSpPr>
        <cdr:cNvPr id="1038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95524" y="531838"/>
          <a:ext cx="66432" cy="1994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0.16164</cdr:x>
      <cdr:y>0.7515</cdr:y>
    </cdr:from>
    <cdr:to>
      <cdr:x>0.37244</cdr:x>
      <cdr:y>0.8274</cdr:y>
    </cdr:to>
    <cdr:sp macro="" textlink="">
      <cdr:nvSpPr>
        <cdr:cNvPr id="2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26429" y="2421083"/>
          <a:ext cx="1729838" cy="2445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de-AT" sz="11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Bessere 25 %</a:t>
          </a:r>
        </a:p>
      </cdr:txBody>
    </cdr:sp>
  </cdr:relSizeAnchor>
  <cdr:relSizeAnchor xmlns:cdr="http://schemas.openxmlformats.org/drawingml/2006/chartDrawing">
    <cdr:from>
      <cdr:x>0.7138</cdr:x>
      <cdr:y>0.75175</cdr:y>
    </cdr:from>
    <cdr:to>
      <cdr:x>0.97118</cdr:x>
      <cdr:y>0.80569</cdr:y>
    </cdr:to>
    <cdr:sp macro="" textlink="">
      <cdr:nvSpPr>
        <cdr:cNvPr id="4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92331" y="3657601"/>
          <a:ext cx="1935975" cy="2666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36576" tIns="22860" rIns="0" bIns="0" anchor="t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de-AT" sz="11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Schwächere 25 %</a:t>
          </a:r>
          <a:endParaRPr lang="de-AT" sz="1100" dirty="0"/>
        </a:p>
      </cdr:txBody>
    </cdr:sp>
  </cdr:relSizeAnchor>
  <cdr:relSizeAnchor xmlns:cdr="http://schemas.openxmlformats.org/drawingml/2006/chartDrawing">
    <cdr:from>
      <cdr:x>0.11771</cdr:x>
      <cdr:y>0.7515</cdr:y>
    </cdr:from>
    <cdr:to>
      <cdr:x>0.3243</cdr:x>
      <cdr:y>0.81098</cdr:y>
    </cdr:to>
    <cdr:sp macro="" textlink="">
      <cdr:nvSpPr>
        <cdr:cNvPr id="7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65959" y="2421083"/>
          <a:ext cx="1695291" cy="1916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de-AT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Bessere 25%</a:t>
          </a:r>
        </a:p>
      </cdr:txBody>
    </cdr:sp>
  </cdr:relSizeAnchor>
  <cdr:relSizeAnchor xmlns:cdr="http://schemas.openxmlformats.org/drawingml/2006/chartDrawing">
    <cdr:from>
      <cdr:x>0.41159</cdr:x>
      <cdr:y>0.75931</cdr:y>
    </cdr:from>
    <cdr:to>
      <cdr:x>0.69396</cdr:x>
      <cdr:y>0.81116</cdr:y>
    </cdr:to>
    <cdr:sp macro="" textlink="">
      <cdr:nvSpPr>
        <cdr:cNvPr id="8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77501" y="2446253"/>
          <a:ext cx="2317147" cy="16704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de-AT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Durchschnitt 100%</a:t>
          </a:r>
        </a:p>
      </cdr:txBody>
    </cdr:sp>
  </cdr:relSizeAnchor>
  <cdr:relSizeAnchor xmlns:cdr="http://schemas.openxmlformats.org/drawingml/2006/chartDrawing">
    <cdr:from>
      <cdr:x>0.73198</cdr:x>
      <cdr:y>0.7541</cdr:y>
    </cdr:from>
    <cdr:to>
      <cdr:x>0.98269</cdr:x>
      <cdr:y>0.80804</cdr:y>
    </cdr:to>
    <cdr:sp macro="" textlink="">
      <cdr:nvSpPr>
        <cdr:cNvPr id="9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06655" y="2429445"/>
          <a:ext cx="2057343" cy="1737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 lIns="36576" tIns="22860" rIns="0" bIns="0" anchor="t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de-AT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Schwächere 25%</a:t>
          </a:r>
          <a:endParaRPr lang="de-AT" sz="900" dirty="0"/>
        </a:p>
      </cdr:txBody>
    </cdr:sp>
  </cdr:relSizeAnchor>
  <cdr:relSizeAnchor xmlns:cdr="http://schemas.openxmlformats.org/drawingml/2006/chartDrawing">
    <cdr:from>
      <cdr:x>0.40174</cdr:x>
      <cdr:y>0.02909</cdr:y>
    </cdr:from>
    <cdr:to>
      <cdr:x>0.40174</cdr:x>
      <cdr:y>0.73351</cdr:y>
    </cdr:to>
    <cdr:sp macro="" textlink="">
      <cdr:nvSpPr>
        <cdr:cNvPr id="10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246972" y="112187"/>
          <a:ext cx="0" cy="271694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">
          <a:solidFill>
            <a:schemeClr val="bg1">
              <a:lumMod val="50000"/>
            </a:schemeClr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0.70579</cdr:x>
      <cdr:y>0.02825</cdr:y>
    </cdr:from>
    <cdr:to>
      <cdr:x>0.70579</cdr:x>
      <cdr:y>0.73409</cdr:y>
    </cdr:to>
    <cdr:sp macro="" textlink="">
      <cdr:nvSpPr>
        <cdr:cNvPr id="11" name="Line 1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4228993" y="108950"/>
          <a:ext cx="0" cy="272241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">
          <a:solidFill>
            <a:schemeClr val="bg1">
              <a:lumMod val="50000"/>
            </a:schemeClr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de-DE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2016" y="943030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/>
            </a:lvl1pPr>
          </a:lstStyle>
          <a:p>
            <a:fld id="{A4F87B00-D7D7-4E73-88E5-5DF5797B2681}" type="datetimeFigureOut">
              <a:rPr lang="de-AT" smtClean="0"/>
              <a:t>20.05.25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"/>
          </p:nvPr>
        </p:nvSpPr>
        <p:spPr>
          <a:xfrm>
            <a:off x="2945659" y="9428583"/>
            <a:ext cx="904784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1BCACBB0-6C6B-4B3E-B6E6-54B62284C21B}" type="slidenum">
              <a:rPr lang="de-AT" smtClean="0"/>
              <a:pPr algn="ctr"/>
              <a:t>‹Nr.›</a:t>
            </a:fld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50" y="496332"/>
            <a:ext cx="1620000" cy="50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4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2016" y="942858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/>
            </a:lvl1pPr>
          </a:lstStyle>
          <a:p>
            <a:fld id="{64F923B6-97FF-4AF0-A17D-1758840DBBE2}" type="datetimeFigureOut">
              <a:rPr lang="de-AT" smtClean="0"/>
              <a:t>20.05.25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674688"/>
            <a:ext cx="7432675" cy="4181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854894" y="4963319"/>
            <a:ext cx="5090351" cy="42188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2945659" y="9428582"/>
            <a:ext cx="904784" cy="498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F0A5DA3B-92D6-4D4B-9895-D15CB563B5E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611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2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96000" indent="-171450" algn="l" defTabSz="914400" rtl="0" eaLnBrk="1" latinLnBrk="0" hangingPunct="1">
      <a:spcBef>
        <a:spcPts val="200"/>
      </a:spcBef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92000" indent="-171450" algn="l" defTabSz="914400" rtl="0" eaLnBrk="1" latinLnBrk="0" hangingPunct="1">
      <a:spcBef>
        <a:spcPts val="200"/>
      </a:spcBef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188000" indent="-171450" algn="l" defTabSz="914400" rtl="0" eaLnBrk="1" latinLnBrk="0" hangingPunct="1">
      <a:spcBef>
        <a:spcPts val="200"/>
      </a:spcBef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84000" indent="-171450" algn="l" defTabSz="914400" rtl="0" eaLnBrk="1" latinLnBrk="0" hangingPunct="1">
      <a:spcBef>
        <a:spcPts val="200"/>
      </a:spcBef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022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-mit-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-1" y="1007390"/>
            <a:ext cx="9144001" cy="4136110"/>
          </a:xfrm>
          <a:prstGeom prst="rect">
            <a:avLst/>
          </a:prstGeom>
          <a:solidFill>
            <a:srgbClr val="EBF0F4"/>
          </a:solidFill>
          <a:ln>
            <a:solidFill>
              <a:srgbClr val="EBF0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999" y="1341739"/>
            <a:ext cx="7978526" cy="969606"/>
          </a:xfrm>
        </p:spPr>
        <p:txBody>
          <a:bodyPr anchor="b" anchorCtr="0"/>
          <a:lstStyle>
            <a:lvl1pPr>
              <a:lnSpc>
                <a:spcPts val="4000"/>
              </a:lnSpc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</a:t>
            </a:r>
            <a:br>
              <a:rPr lang="de-DE" dirty="0"/>
            </a:br>
            <a:r>
              <a:rPr lang="de-DE" dirty="0"/>
              <a:t>durch Klicken bearbeiten</a:t>
            </a:r>
            <a:endParaRPr lang="de-AT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/>
          </p:nvPr>
        </p:nvSpPr>
        <p:spPr>
          <a:xfrm>
            <a:off x="539999" y="2360057"/>
            <a:ext cx="7978526" cy="1390388"/>
          </a:xfr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39750" y="4320000"/>
            <a:ext cx="3422650" cy="415529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6651752" y="1692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bmluk.gv.at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" y="205199"/>
            <a:ext cx="2160000" cy="66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52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Text-links-Bild-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1" y="1296000"/>
            <a:ext cx="3812400" cy="332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705350" y="1295998"/>
            <a:ext cx="3813175" cy="332640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Folientitel und Datum in Fußzeile einfügen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3227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-Text-links-Bild-u-Fototext-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1" y="1296000"/>
            <a:ext cx="3812400" cy="332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705350" y="1295998"/>
            <a:ext cx="3813175" cy="305107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705351" y="4347074"/>
            <a:ext cx="3813175" cy="275725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de-AT" sz="1400" dirty="0"/>
              <a:t>Foto: XY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Folientitel und Datum in Fußzeile einfügen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39623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beliebig_Marginalspalte-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39751" y="1295999"/>
            <a:ext cx="5990589" cy="33264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789419" y="1295999"/>
            <a:ext cx="1729105" cy="33264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AT" dirty="0"/>
              <a:t>Text in Marginalspalte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Folientitel und Datum in Fußzeile einfügen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01990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788400"/>
            <a:ext cx="7978525" cy="4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SmartArt-Platzhalter 5"/>
          <p:cNvSpPr>
            <a:spLocks noGrp="1"/>
          </p:cNvSpPr>
          <p:nvPr>
            <p:ph type="dgm" sz="quarter" idx="14"/>
          </p:nvPr>
        </p:nvSpPr>
        <p:spPr>
          <a:xfrm>
            <a:off x="539750" y="1295999"/>
            <a:ext cx="7978776" cy="3326400"/>
          </a:xfrm>
        </p:spPr>
        <p:txBody>
          <a:bodyPr/>
          <a:lstStyle/>
          <a:p>
            <a:r>
              <a:rPr lang="de-DE"/>
              <a:t>Klicken Sie auf das Symbol, um die SmartArt-Grafik hinzuzufügen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Folientitel und Datum in Fußzeile einfügen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5806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belie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39751" y="1296000"/>
            <a:ext cx="7978775" cy="33264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Folientitel und Datum in Fußzeile einfügen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56011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-beliebig-2-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540000" y="1295999"/>
            <a:ext cx="3838575" cy="33264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6"/>
          </p:nvPr>
        </p:nvSpPr>
        <p:spPr>
          <a:xfrm>
            <a:off x="4679951" y="1295999"/>
            <a:ext cx="3838575" cy="33264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Folientitel und Datum in Fußzeile einfügen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06544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999" y="936000"/>
            <a:ext cx="5389200" cy="1264276"/>
          </a:xfrm>
        </p:spPr>
        <p:txBody>
          <a:bodyPr/>
          <a:lstStyle>
            <a:lvl1pPr>
              <a:lnSpc>
                <a:spcPct val="114000"/>
              </a:lnSpc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539750" y="3780000"/>
            <a:ext cx="3423600" cy="963216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50805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705178"/>
            <a:ext cx="7978525" cy="62209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39751" y="1557900"/>
            <a:ext cx="7978775" cy="2943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Präsentationstitel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4790252"/>
            <a:ext cx="814522" cy="200025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9528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-ohne-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0000" y="1084027"/>
            <a:ext cx="7978526" cy="969606"/>
          </a:xfrm>
        </p:spPr>
        <p:txBody>
          <a:bodyPr anchor="b" anchorCtr="0"/>
          <a:lstStyle>
            <a:lvl1pPr>
              <a:lnSpc>
                <a:spcPts val="4000"/>
              </a:lnSpc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</a:t>
            </a:r>
            <a:br>
              <a:rPr lang="de-DE" dirty="0"/>
            </a:br>
            <a:r>
              <a:rPr lang="de-DE" dirty="0"/>
              <a:t>durch Klicken bearbeiten</a:t>
            </a:r>
            <a:endParaRPr lang="de-AT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/>
          </p:nvPr>
        </p:nvSpPr>
        <p:spPr>
          <a:xfrm>
            <a:off x="539999" y="2099227"/>
            <a:ext cx="7978526" cy="1390388"/>
          </a:xfr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39750" y="4320000"/>
            <a:ext cx="3422650" cy="415529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6651752" y="1692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bmluk.gv.at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" y="205199"/>
            <a:ext cx="2160000" cy="66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9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Text-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865240"/>
            <a:ext cx="7978525" cy="43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296000"/>
            <a:ext cx="7978776" cy="3380775"/>
          </a:xfrm>
        </p:spPr>
        <p:txBody>
          <a:bodyPr/>
          <a:lstStyle>
            <a:lvl1pPr indent="-252000">
              <a:lnSpc>
                <a:spcPct val="110000"/>
              </a:lnSpc>
              <a:spcAft>
                <a:spcPts val="1200"/>
              </a:spcAft>
              <a:defRPr/>
            </a:lvl1pPr>
            <a:lvl2pPr indent="-252000">
              <a:lnSpc>
                <a:spcPct val="110000"/>
              </a:lnSpc>
              <a:spcAft>
                <a:spcPts val="1200"/>
              </a:spcAft>
              <a:defRPr/>
            </a:lvl2pPr>
            <a:lvl3pPr marL="755650" indent="-250825">
              <a:lnSpc>
                <a:spcPct val="110000"/>
              </a:lnSpc>
              <a:spcAft>
                <a:spcPts val="1200"/>
              </a:spcAft>
              <a:defRPr/>
            </a:lvl3pPr>
            <a:lvl4pPr marL="1044000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defRPr/>
            </a:lvl4pPr>
            <a:lvl5pPr marL="1296000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dirty="0"/>
              <a:t>Folientitel und Datum in Fußzeile einfügen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8377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Text-2-nebene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788400"/>
            <a:ext cx="7978525" cy="43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296000"/>
            <a:ext cx="3812400" cy="3380775"/>
          </a:xfrm>
        </p:spPr>
        <p:txBody>
          <a:bodyPr/>
          <a:lstStyle>
            <a:lvl1pPr indent="-252000">
              <a:lnSpc>
                <a:spcPct val="110000"/>
              </a:lnSpc>
              <a:spcAft>
                <a:spcPts val="1200"/>
              </a:spcAft>
              <a:defRPr/>
            </a:lvl1pPr>
            <a:lvl2pPr indent="-252000">
              <a:lnSpc>
                <a:spcPct val="110000"/>
              </a:lnSpc>
              <a:spcAft>
                <a:spcPts val="1200"/>
              </a:spcAft>
              <a:defRPr/>
            </a:lvl2pPr>
            <a:lvl3pPr marL="755650" indent="-250825">
              <a:lnSpc>
                <a:spcPct val="110000"/>
              </a:lnSpc>
              <a:spcAft>
                <a:spcPts val="1200"/>
              </a:spcAft>
              <a:defRPr/>
            </a:lvl3pPr>
            <a:lvl4pPr marL="1044000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defRPr/>
            </a:lvl4pPr>
            <a:lvl5pPr marL="1296000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06125" y="1295999"/>
            <a:ext cx="3812400" cy="3380775"/>
          </a:xfrm>
        </p:spPr>
        <p:txBody>
          <a:bodyPr/>
          <a:lstStyle>
            <a:lvl1pPr indent="-252000">
              <a:lnSpc>
                <a:spcPct val="110000"/>
              </a:lnSpc>
              <a:spcAft>
                <a:spcPts val="1200"/>
              </a:spcAft>
              <a:defRPr/>
            </a:lvl1pPr>
            <a:lvl2pPr indent="-252000">
              <a:lnSpc>
                <a:spcPct val="110000"/>
              </a:lnSpc>
              <a:spcAft>
                <a:spcPts val="1200"/>
              </a:spcAft>
              <a:defRPr/>
            </a:lvl2pPr>
            <a:lvl3pPr marL="755650" indent="-250825">
              <a:lnSpc>
                <a:spcPct val="110000"/>
              </a:lnSpc>
              <a:spcAft>
                <a:spcPts val="1200"/>
              </a:spcAft>
              <a:defRPr/>
            </a:lvl3pPr>
            <a:lvl4pPr marL="1044000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defRPr/>
            </a:lvl4pPr>
            <a:lvl5pPr marL="1296000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Folientitel und Datum in Fußzeile einfügen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2231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Text-und-Marginal-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788400"/>
            <a:ext cx="7978525" cy="43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296000"/>
            <a:ext cx="5990400" cy="3380775"/>
          </a:xfrm>
        </p:spPr>
        <p:txBody>
          <a:bodyPr/>
          <a:lstStyle>
            <a:lvl1pPr indent="-252000">
              <a:lnSpc>
                <a:spcPct val="110000"/>
              </a:lnSpc>
              <a:spcAft>
                <a:spcPts val="1200"/>
              </a:spcAft>
              <a:defRPr/>
            </a:lvl1pPr>
            <a:lvl2pPr indent="-252000">
              <a:lnSpc>
                <a:spcPct val="110000"/>
              </a:lnSpc>
              <a:spcAft>
                <a:spcPts val="1200"/>
              </a:spcAft>
              <a:defRPr/>
            </a:lvl2pPr>
            <a:lvl3pPr marL="755650" indent="-250825">
              <a:lnSpc>
                <a:spcPct val="110000"/>
              </a:lnSpc>
              <a:spcAft>
                <a:spcPts val="1200"/>
              </a:spcAft>
              <a:defRPr/>
            </a:lvl3pPr>
            <a:lvl4pPr marL="1044000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defRPr/>
            </a:lvl4pPr>
            <a:lvl5pPr marL="1296000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790526" y="1295999"/>
            <a:ext cx="1728000" cy="3380775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1400"/>
            </a:lvl1pPr>
            <a:lvl2pPr indent="-252000">
              <a:lnSpc>
                <a:spcPts val="2400"/>
              </a:lnSpc>
              <a:spcAft>
                <a:spcPts val="1200"/>
              </a:spcAft>
              <a:defRPr/>
            </a:lvl2pPr>
            <a:lvl3pPr marL="755650" indent="-250825">
              <a:lnSpc>
                <a:spcPts val="2400"/>
              </a:lnSpc>
              <a:spcAft>
                <a:spcPts val="1200"/>
              </a:spcAft>
              <a:defRPr/>
            </a:lvl3pPr>
            <a:lvl4pPr marL="1044000" indent="-2520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defRPr/>
            </a:lvl4pPr>
            <a:lvl5pPr marL="1296000" indent="-2520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AT" dirty="0"/>
              <a:t>Text in Marginalspalte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Folientitel und Datum in Fußzeile einfügen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6780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788400"/>
            <a:ext cx="7978525" cy="4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1" y="1296000"/>
            <a:ext cx="7978775" cy="33264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Folientitel und Datum in Fußzeile einfügen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4387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-Bild-u-Fot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788400"/>
            <a:ext cx="7978525" cy="4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1" y="1296000"/>
            <a:ext cx="7978775" cy="33264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305425" y="4314825"/>
            <a:ext cx="3213100" cy="307975"/>
          </a:xfrm>
          <a:solidFill>
            <a:schemeClr val="bg2"/>
          </a:solidFill>
        </p:spPr>
        <p:txBody>
          <a:bodyPr lIns="108000" rIns="108000" bIns="72000"/>
          <a:lstStyle>
            <a:lvl1pPr marL="0" indent="0">
              <a:buNone/>
              <a:defRPr sz="1400"/>
            </a:lvl1pPr>
          </a:lstStyle>
          <a:p>
            <a:pPr lvl="0"/>
            <a:r>
              <a:rPr lang="de-AT" dirty="0" err="1"/>
              <a:t>Fototext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Folientitel und Datum in Fußzeile einfügen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41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Bild-links-Text-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1295998"/>
            <a:ext cx="3813175" cy="332640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06125" y="1296000"/>
            <a:ext cx="3812400" cy="332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Folientitel und Datum in Fußzeile einfügen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083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-Bild-u-Fototext-links-Text-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1295998"/>
            <a:ext cx="3813175" cy="305107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347074"/>
            <a:ext cx="3813175" cy="275725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de-AT" sz="1400" dirty="0"/>
              <a:t>Foto: XY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06125" y="1296000"/>
            <a:ext cx="3812400" cy="332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Folientitel und Datum in Fußzeile einfügen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3103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1" y="865239"/>
            <a:ext cx="7978525" cy="43342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1" y="1296000"/>
            <a:ext cx="7978525" cy="3327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40000" y="4788000"/>
            <a:ext cx="6875916" cy="200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/>
              <a:t>Folientitel und Datum in Fußzeile einfügen</a:t>
            </a:r>
            <a:endParaRPr lang="de-AT" dirty="0"/>
          </a:p>
        </p:txBody>
      </p:sp>
      <p:sp>
        <p:nvSpPr>
          <p:cNvPr id="20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7558201" y="4788000"/>
            <a:ext cx="960324" cy="200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6651752" y="1692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bmluk.gv.at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0" y="205199"/>
            <a:ext cx="1620000" cy="50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0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400" b="1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52000" marR="0" indent="-252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04000" marR="0" indent="-252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1200"/>
        </a:spcAft>
        <a:buClrTx/>
        <a:buSzTx/>
        <a:buFont typeface="Corbel" panose="020B0503020204020204" pitchFamily="34" charset="0"/>
        <a:buChar char="−"/>
        <a:tabLst/>
        <a:defRPr sz="1800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Tx/>
        <a:buFont typeface="Arial" pitchFamily="34" charset="0"/>
        <a:buChar char="•"/>
        <a:defRPr sz="1800" kern="1200" baseline="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08000" indent="-252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–"/>
        <a:defRPr sz="1800" kern="1200" baseline="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 baseline="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vorname.nachname@bka.gv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>
                <a:solidFill>
                  <a:srgbClr val="B92B06"/>
                </a:solidFill>
              </a:rPr>
              <a:t>Rindfleischproduktion 2024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e-AT" dirty="0"/>
              <a:t>Ergebnisse und Konsequenzen der 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e-AT" dirty="0"/>
              <a:t>Betriebszweigauswertung aus den Arbeitskreisen </a:t>
            </a:r>
            <a:br>
              <a:rPr lang="de-AT" dirty="0"/>
            </a:b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Vorname Nachname</a:t>
            </a:r>
          </a:p>
          <a:p>
            <a:r>
              <a:rPr lang="de-DE" dirty="0"/>
              <a:t>Organisation</a:t>
            </a:r>
          </a:p>
          <a:p>
            <a:r>
              <a:rPr lang="de-DE" dirty="0"/>
              <a:t>Wien, 12. Mai 2025</a:t>
            </a:r>
          </a:p>
        </p:txBody>
      </p:sp>
    </p:spTree>
    <p:extLst>
      <p:ext uri="{BB962C8B-B14F-4D97-AF65-F5344CB8AC3E}">
        <p14:creationId xmlns:p14="http://schemas.microsoft.com/office/powerpoint/2010/main" val="3772929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801367"/>
            <a:ext cx="7978525" cy="622091"/>
          </a:xfrm>
        </p:spPr>
        <p:txBody>
          <a:bodyPr/>
          <a:lstStyle/>
          <a:p>
            <a:r>
              <a:rPr lang="de-AT" dirty="0"/>
              <a:t>Verkaufserlös der Kälber pro Mutterkuh 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z="900" dirty="0">
                <a:latin typeface="Arial" panose="020B0604020202020204" pitchFamily="34" charset="0"/>
                <a:cs typeface="Arial" panose="020B0604020202020204" pitchFamily="34" charset="0"/>
              </a:rPr>
              <a:t>Quelle: BMLUK/LFI − Bundesauswertung Arbeitskreise Mutterkuhhaltung 2024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10</a:t>
            </a:fld>
            <a:endParaRPr lang="de-AT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330205"/>
              </p:ext>
            </p:extLst>
          </p:nvPr>
        </p:nvGraphicFramePr>
        <p:xfrm>
          <a:off x="540000" y="1327269"/>
          <a:ext cx="8158135" cy="3312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922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793618"/>
            <a:ext cx="7978525" cy="622091"/>
          </a:xfrm>
        </p:spPr>
        <p:txBody>
          <a:bodyPr/>
          <a:lstStyle/>
          <a:p>
            <a:r>
              <a:rPr lang="de-AT" dirty="0"/>
              <a:t>Direktkosten Mutterkuhhaltung 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z="900" dirty="0">
                <a:latin typeface="Arial" panose="020B0604020202020204" pitchFamily="34" charset="0"/>
                <a:cs typeface="Arial" panose="020B0604020202020204" pitchFamily="34" charset="0"/>
              </a:rPr>
              <a:t>Quelle: BMLUK/LFI − Bundesauswertung Arbeitskreise Mutterkuhhaltung 2024</a:t>
            </a:r>
            <a:endParaRPr lang="de-AT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11</a:t>
            </a:fld>
            <a:endParaRPr lang="de-AT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07494462-AEA6-2027-B4AE-622B5AA9E3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10108"/>
              </p:ext>
            </p:extLst>
          </p:nvPr>
        </p:nvGraphicFramePr>
        <p:xfrm>
          <a:off x="2275231" y="1142814"/>
          <a:ext cx="4306466" cy="357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feld 22">
            <a:extLst>
              <a:ext uri="{FF2B5EF4-FFF2-40B4-BE49-F238E27FC236}">
                <a16:creationId xmlns:a16="http://schemas.microsoft.com/office/drawing/2014/main" id="{50F04BF9-732B-0978-6974-4E77195C6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01" y="4551970"/>
            <a:ext cx="352679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000" tIns="45720" rIns="91440" bIns="45720" anchor="t" anchorCtr="0" upright="1">
            <a:noAutofit/>
          </a:bodyPr>
          <a:lstStyle/>
          <a:p>
            <a:pPr algn="ctr">
              <a:lnSpc>
                <a:spcPct val="110000"/>
              </a:lnSpc>
              <a:spcAft>
                <a:spcPts val="610"/>
              </a:spcAft>
            </a:pPr>
            <a:r>
              <a:rPr lang="de-AT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Direktkosten pro Kuh im Durchschnitt aller Betriebe: € 927,</a:t>
            </a:r>
            <a:r>
              <a:rPr lang="de-AT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endParaRPr lang="de-AT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396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801367"/>
            <a:ext cx="7978525" cy="622091"/>
          </a:xfrm>
        </p:spPr>
        <p:txBody>
          <a:bodyPr/>
          <a:lstStyle/>
          <a:p>
            <a:r>
              <a:rPr lang="de-AT" dirty="0"/>
              <a:t>Futtertage und Tageszunahmen nach Produktionsverfahren 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z="900" dirty="0">
                <a:latin typeface="Arial" panose="020B0604020202020204" pitchFamily="34" charset="0"/>
                <a:cs typeface="Arial" panose="020B0604020202020204" pitchFamily="34" charset="0"/>
              </a:rPr>
              <a:t>Quelle: BMLUK/LFI − Bundesauswertung Arbeitskreise Stiermast 2024</a:t>
            </a:r>
            <a:endParaRPr lang="de-AT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12</a:t>
            </a:fld>
            <a:endParaRPr lang="de-AT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210860"/>
              </p:ext>
            </p:extLst>
          </p:nvPr>
        </p:nvGraphicFramePr>
        <p:xfrm>
          <a:off x="472699" y="1327269"/>
          <a:ext cx="8263222" cy="338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8852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801367"/>
            <a:ext cx="7978525" cy="622091"/>
          </a:xfrm>
        </p:spPr>
        <p:txBody>
          <a:bodyPr/>
          <a:lstStyle/>
          <a:p>
            <a:r>
              <a:rPr lang="de-AT" dirty="0"/>
              <a:t>Anteil der Handelsklassen 2024</a:t>
            </a:r>
            <a:br>
              <a:rPr lang="de-AT" dirty="0"/>
            </a:b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z="900" dirty="0">
                <a:latin typeface="Arial" panose="020B0604020202020204" pitchFamily="34" charset="0"/>
                <a:cs typeface="Arial" panose="020B0604020202020204" pitchFamily="34" charset="0"/>
              </a:rPr>
              <a:t>Quelle: BMLUK/LFI − Bundesauswertung Arbeitskreise Stiermast 2024</a:t>
            </a:r>
            <a:endParaRPr lang="de-AT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13</a:t>
            </a:fld>
            <a:endParaRPr lang="de-AT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7830135"/>
              </p:ext>
            </p:extLst>
          </p:nvPr>
        </p:nvGraphicFramePr>
        <p:xfrm>
          <a:off x="2031047" y="1247614"/>
          <a:ext cx="4583141" cy="336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7496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793618"/>
            <a:ext cx="7978525" cy="622091"/>
          </a:xfrm>
        </p:spPr>
        <p:txBody>
          <a:bodyPr/>
          <a:lstStyle/>
          <a:p>
            <a:r>
              <a:rPr lang="de-AT" dirty="0"/>
              <a:t>Direktkosten Stiermast 2024</a:t>
            </a:r>
            <a:br>
              <a:rPr lang="de-AT" dirty="0"/>
            </a:b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z="900" dirty="0">
                <a:latin typeface="Arial" panose="020B0604020202020204" pitchFamily="34" charset="0"/>
                <a:cs typeface="Arial" panose="020B0604020202020204" pitchFamily="34" charset="0"/>
              </a:rPr>
              <a:t>Quelle: BMLUK/LFI − Bundesauswertung Arbeitskreise Stiermast 2024</a:t>
            </a:r>
            <a:endParaRPr lang="de-AT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14</a:t>
            </a:fld>
            <a:endParaRPr lang="de-AT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5492804"/>
              </p:ext>
            </p:extLst>
          </p:nvPr>
        </p:nvGraphicFramePr>
        <p:xfrm>
          <a:off x="2085198" y="1141148"/>
          <a:ext cx="4716665" cy="349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feld 2">
            <a:extLst>
              <a:ext uri="{FF2B5EF4-FFF2-40B4-BE49-F238E27FC236}">
                <a16:creationId xmlns:a16="http://schemas.microsoft.com/office/drawing/2014/main" id="{18DB4E11-3673-719B-027F-72FF92E4D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60" y="4537620"/>
            <a:ext cx="3457575" cy="2622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36000" tIns="45720" rIns="91440" bIns="45720" anchor="t" anchorCtr="0">
            <a:noAutofit/>
          </a:bodyPr>
          <a:lstStyle/>
          <a:p>
            <a:pPr algn="ctr">
              <a:lnSpc>
                <a:spcPct val="110000"/>
              </a:lnSpc>
              <a:spcAft>
                <a:spcPts val="610"/>
              </a:spcAft>
            </a:pPr>
            <a:r>
              <a:rPr lang="de-AT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Direktkosten pro Tier im Durchschnitt aller Betriebe: € 1.776,–</a:t>
            </a:r>
            <a:endParaRPr lang="de-AT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1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832363"/>
            <a:ext cx="7978525" cy="622091"/>
          </a:xfrm>
        </p:spPr>
        <p:txBody>
          <a:bodyPr/>
          <a:lstStyle/>
          <a:p>
            <a:r>
              <a:rPr lang="de-AT" dirty="0"/>
              <a:t>Vergleich Einkaufsgewicht und Einkaufspreis 2024</a:t>
            </a:r>
            <a:br>
              <a:rPr lang="de-AT" dirty="0"/>
            </a:b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z="900" dirty="0">
                <a:latin typeface="Arial" panose="020B0604020202020204" pitchFamily="34" charset="0"/>
                <a:cs typeface="Arial" panose="020B0604020202020204" pitchFamily="34" charset="0"/>
              </a:rPr>
              <a:t>Quelle: BMLUK/LFI − Bundesauswertung Arbeitskreise Stiermast 2024</a:t>
            </a:r>
            <a:endParaRPr lang="de-AT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15</a:t>
            </a:fld>
            <a:endParaRPr lang="de-AT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5604468"/>
              </p:ext>
            </p:extLst>
          </p:nvPr>
        </p:nvGraphicFramePr>
        <p:xfrm>
          <a:off x="540000" y="1379349"/>
          <a:ext cx="7978525" cy="326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6013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Vergleich der direktkostenfreien Leistung und Zusammensetzung</a:t>
            </a:r>
            <a:br>
              <a:rPr lang="de-AT" dirty="0"/>
            </a:br>
            <a:r>
              <a:rPr lang="de-AT" dirty="0"/>
              <a:t>der Erlös- und Kostenpositionen pro Mastplatz 2024</a:t>
            </a:r>
            <a:br>
              <a:rPr lang="de-AT" dirty="0"/>
            </a:b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z="900" dirty="0">
                <a:latin typeface="Arial" panose="020B0604020202020204" pitchFamily="34" charset="0"/>
                <a:cs typeface="Arial" panose="020B0604020202020204" pitchFamily="34" charset="0"/>
              </a:rPr>
              <a:t>Quelle: BMLUK/LFI − Bundesauswertung Arbeitskreise Stiermast 2024</a:t>
            </a:r>
            <a:endParaRPr lang="de-AT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16</a:t>
            </a:fld>
            <a:endParaRPr lang="de-AT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1082894"/>
              </p:ext>
            </p:extLst>
          </p:nvPr>
        </p:nvGraphicFramePr>
        <p:xfrm>
          <a:off x="540001" y="1566332"/>
          <a:ext cx="8206066" cy="3221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2671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793618"/>
            <a:ext cx="7978525" cy="622091"/>
          </a:xfrm>
        </p:spPr>
        <p:txBody>
          <a:bodyPr/>
          <a:lstStyle/>
          <a:p>
            <a:r>
              <a:rPr lang="de-AT" dirty="0"/>
              <a:t>Direktkosten Kalbinnenmast 2024</a:t>
            </a:r>
            <a:br>
              <a:rPr lang="de-AT" dirty="0"/>
            </a:b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z="900" dirty="0">
                <a:latin typeface="Arial" panose="020B0604020202020204" pitchFamily="34" charset="0"/>
                <a:cs typeface="Arial" panose="020B0604020202020204" pitchFamily="34" charset="0"/>
              </a:rPr>
              <a:t>Quelle: BMLUK/LFI − Bundesauswertung Arbeitskreise Kalbinnenmast 2024</a:t>
            </a:r>
            <a:endParaRPr lang="de-AT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17</a:t>
            </a:fld>
            <a:endParaRPr lang="de-AT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C2FCE2D4-5FF9-4D55-82DD-7834B21AF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155977"/>
              </p:ext>
            </p:extLst>
          </p:nvPr>
        </p:nvGraphicFramePr>
        <p:xfrm>
          <a:off x="1924176" y="1212075"/>
          <a:ext cx="5042200" cy="3420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F733FED2-2623-8BA6-CA02-4AA3FDC03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98" y="4526849"/>
            <a:ext cx="3442335" cy="238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36000" tIns="45720" rIns="36000" bIns="45720" anchor="t" anchorCtr="0">
            <a:noAutofit/>
          </a:bodyPr>
          <a:lstStyle/>
          <a:p>
            <a:pPr algn="ctr">
              <a:lnSpc>
                <a:spcPct val="110000"/>
              </a:lnSpc>
              <a:spcAft>
                <a:spcPts val="610"/>
              </a:spcAft>
            </a:pPr>
            <a:r>
              <a:rPr lang="de-AT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Direktkosten pro Tier im Durchschnitt aller Betriebe: € 1.556,–</a:t>
            </a:r>
            <a:endParaRPr lang="de-AT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10"/>
              </a:spcAft>
            </a:pPr>
            <a:r>
              <a:rPr lang="de-A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93394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793618"/>
            <a:ext cx="7978525" cy="622091"/>
          </a:xfrm>
        </p:spPr>
        <p:txBody>
          <a:bodyPr/>
          <a:lstStyle/>
          <a:p>
            <a:r>
              <a:rPr lang="de-AT" dirty="0"/>
              <a:t>Direktkosten Ochsenmast 2024</a:t>
            </a:r>
            <a:br>
              <a:rPr lang="de-AT" dirty="0"/>
            </a:b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z="900" dirty="0">
                <a:latin typeface="Arial" panose="020B0604020202020204" pitchFamily="34" charset="0"/>
                <a:cs typeface="Arial" panose="020B0604020202020204" pitchFamily="34" charset="0"/>
              </a:rPr>
              <a:t>Quelle: BMLUK/LFI − Bundesauswertung Arbeitskreise Ochsenmast 2024</a:t>
            </a:r>
            <a:endParaRPr lang="de-AT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18</a:t>
            </a:fld>
            <a:endParaRPr lang="de-AT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0329450"/>
              </p:ext>
            </p:extLst>
          </p:nvPr>
        </p:nvGraphicFramePr>
        <p:xfrm>
          <a:off x="1974933" y="1327269"/>
          <a:ext cx="4590266" cy="335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feld 2">
            <a:extLst>
              <a:ext uri="{FF2B5EF4-FFF2-40B4-BE49-F238E27FC236}">
                <a16:creationId xmlns:a16="http://schemas.microsoft.com/office/drawing/2014/main" id="{C8643556-200E-C89A-E211-19A49AF5B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91" y="4550559"/>
            <a:ext cx="3442335" cy="236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36000" tIns="45720" rIns="36000" bIns="45720" anchor="t" anchorCtr="0">
            <a:noAutofit/>
          </a:bodyPr>
          <a:lstStyle/>
          <a:p>
            <a:pPr algn="ctr">
              <a:lnSpc>
                <a:spcPct val="110000"/>
              </a:lnSpc>
              <a:spcAft>
                <a:spcPts val="610"/>
              </a:spcAft>
            </a:pPr>
            <a:r>
              <a:rPr lang="de-AT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Direktkosten pro Tier im Durchschnitt aller Betriebe: € 1.931,–</a:t>
            </a:r>
            <a:endParaRPr lang="de-AT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10"/>
              </a:spcAft>
            </a:pPr>
            <a:r>
              <a:rPr lang="de-A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99575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862069"/>
            <a:ext cx="7978525" cy="622091"/>
          </a:xfrm>
        </p:spPr>
        <p:txBody>
          <a:bodyPr/>
          <a:lstStyle/>
          <a:p>
            <a:r>
              <a:rPr lang="de-AT" dirty="0"/>
              <a:t>Einkaufsgewicht – Verkaufsgewicht – Umtriebe 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z="900" dirty="0">
                <a:latin typeface="Arial" panose="020B0604020202020204" pitchFamily="34" charset="0"/>
                <a:cs typeface="Arial" panose="020B0604020202020204" pitchFamily="34" charset="0"/>
              </a:rPr>
              <a:t>Quelle: BMLUK/LFI − Bundesauswertung Arbeitskreis </a:t>
            </a:r>
            <a:r>
              <a:rPr lang="de-AT" sz="900" dirty="0" err="1">
                <a:latin typeface="Arial" panose="020B0604020202020204" pitchFamily="34" charset="0"/>
                <a:cs typeface="Arial" panose="020B0604020202020204" pitchFamily="34" charset="0"/>
              </a:rPr>
              <a:t>Fresserproduktion</a:t>
            </a:r>
            <a:r>
              <a:rPr lang="de-AT" sz="900" dirty="0"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  <a:endParaRPr lang="de-AT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19</a:t>
            </a:fld>
            <a:endParaRPr lang="de-AT" dirty="0"/>
          </a:p>
        </p:txBody>
      </p: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34979C0E-75D0-4B45-F9A9-EB85F3AFC7CC}"/>
              </a:ext>
            </a:extLst>
          </p:cNvPr>
          <p:cNvCxnSpPr/>
          <p:nvPr/>
        </p:nvCxnSpPr>
        <p:spPr>
          <a:xfrm>
            <a:off x="6067425" y="11121390"/>
            <a:ext cx="501840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1591376"/>
              </p:ext>
            </p:extLst>
          </p:nvPr>
        </p:nvGraphicFramePr>
        <p:xfrm>
          <a:off x="472698" y="1470342"/>
          <a:ext cx="8149867" cy="3169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426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754873"/>
            <a:ext cx="7978525" cy="622091"/>
          </a:xfrm>
        </p:spPr>
        <p:txBody>
          <a:bodyPr/>
          <a:lstStyle/>
          <a:p>
            <a:r>
              <a:rPr lang="de-AT" dirty="0"/>
              <a:t>Mutter- und Gesamtkuhbestand 2000 bis 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z="900" dirty="0">
                <a:latin typeface="Arial" panose="020B0604020202020204" pitchFamily="34" charset="0"/>
                <a:cs typeface="Arial" panose="020B0604020202020204" pitchFamily="34" charset="0"/>
              </a:rPr>
              <a:t>Quelle: STATISTIK AUSTRIA, jeweilige Zählung 1. Dezember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2</a:t>
            </a:fld>
            <a:endParaRPr lang="de-AT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5B2CDDEC-811D-F4E7-EC23-FB5C651DEC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3799887"/>
              </p:ext>
            </p:extLst>
          </p:nvPr>
        </p:nvGraphicFramePr>
        <p:xfrm>
          <a:off x="540000" y="1121304"/>
          <a:ext cx="8063998" cy="357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3806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Danke für die Aufmerksamkeit!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Vorname Nachname</a:t>
            </a:r>
          </a:p>
          <a:p>
            <a:r>
              <a:rPr lang="de-DE" dirty="0"/>
              <a:t>Organisation</a:t>
            </a:r>
          </a:p>
          <a:p>
            <a:r>
              <a:rPr lang="de-DE" dirty="0">
                <a:hlinkClick r:id="rId3"/>
              </a:rPr>
              <a:t>vorname.nachname@bmluk.gv.at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6927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847861"/>
            <a:ext cx="7978525" cy="622091"/>
          </a:xfrm>
        </p:spPr>
        <p:txBody>
          <a:bodyPr/>
          <a:lstStyle/>
          <a:p>
            <a:r>
              <a:rPr lang="de-AT" dirty="0"/>
              <a:t>Mutterkühe 2023 		           Mütterkühe 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z="900" dirty="0">
                <a:latin typeface="Arial" panose="020B0604020202020204" pitchFamily="34" charset="0"/>
                <a:cs typeface="Arial" panose="020B0604020202020204" pitchFamily="34" charset="0"/>
              </a:rPr>
              <a:t>Quelle: STATISTIK AUSTRIA, jeweilige Zählung 1. Dezember 2023 und 2024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3</a:t>
            </a:fld>
            <a:endParaRPr lang="de-AT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48FEF8DD-6534-F644-8075-2180041E60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7625993"/>
              </p:ext>
            </p:extLst>
          </p:nvPr>
        </p:nvGraphicFramePr>
        <p:xfrm>
          <a:off x="509004" y="1453397"/>
          <a:ext cx="3797732" cy="298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8BB6E4C8-14E4-FF43-AD79-8D14B8C9B9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147239"/>
              </p:ext>
            </p:extLst>
          </p:nvPr>
        </p:nvGraphicFramePr>
        <p:xfrm>
          <a:off x="4806270" y="1445078"/>
          <a:ext cx="3797730" cy="299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529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793618"/>
            <a:ext cx="7978525" cy="622091"/>
          </a:xfrm>
        </p:spPr>
        <p:txBody>
          <a:bodyPr/>
          <a:lstStyle/>
          <a:p>
            <a:r>
              <a:rPr lang="de-AT" dirty="0"/>
              <a:t>Mutterkuhbestand 2020 nach Großvieheinheiten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z="900" dirty="0">
                <a:latin typeface="Arial" panose="020B0604020202020204" pitchFamily="34" charset="0"/>
                <a:cs typeface="Arial" panose="020B0604020202020204" pitchFamily="34" charset="0"/>
              </a:rPr>
              <a:t>Quelle: STATISTIK AUSTRIA, Agrarstrukturerhebung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4</a:t>
            </a:fld>
            <a:endParaRPr lang="de-AT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4376188"/>
              </p:ext>
            </p:extLst>
          </p:nvPr>
        </p:nvGraphicFramePr>
        <p:xfrm>
          <a:off x="539999" y="1234112"/>
          <a:ext cx="8063999" cy="3413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1929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824614"/>
            <a:ext cx="7978525" cy="622091"/>
          </a:xfrm>
        </p:spPr>
        <p:txBody>
          <a:bodyPr/>
          <a:lstStyle/>
          <a:p>
            <a:r>
              <a:rPr lang="de-AT" dirty="0"/>
              <a:t>Rindermäster zur künftigen Betriebsausrichtung 2024 </a:t>
            </a:r>
            <a:br>
              <a:rPr lang="de-AT" dirty="0"/>
            </a:b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z="900" dirty="0">
                <a:latin typeface="Arial" panose="020B0604020202020204" pitchFamily="34" charset="0"/>
                <a:cs typeface="Arial" panose="020B0604020202020204" pitchFamily="34" charset="0"/>
              </a:rPr>
              <a:t>Quelle: KEYQUEST MARKTFORSCHUNG, 2024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5</a:t>
            </a:fld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57CB344-3A55-3FAA-F43F-B9138690FF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4" b="5680"/>
          <a:stretch/>
        </p:blipFill>
        <p:spPr bwMode="auto">
          <a:xfrm>
            <a:off x="1459540" y="1292087"/>
            <a:ext cx="5956376" cy="3436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9882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z="900" dirty="0">
                <a:latin typeface="Arial" panose="020B0604020202020204" pitchFamily="34" charset="0"/>
                <a:cs typeface="Arial" panose="020B0604020202020204" pitchFamily="34" charset="0"/>
              </a:rPr>
              <a:t>Quelle: BMLUK/LFI – Bundesauswertung Arbeitskreise Rindfleischproduktion 2024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6</a:t>
            </a:fld>
            <a:endParaRPr lang="de-AT" dirty="0"/>
          </a:p>
        </p:txBody>
      </p:sp>
      <p:pic>
        <p:nvPicPr>
          <p:cNvPr id="4" name="Grafik 3" descr="Ein Bild, das Text, Diagramm, Plan, Screenshot enthält.&#10;&#10;Automatisch generierte Beschreibung">
            <a:extLst>
              <a:ext uri="{FF2B5EF4-FFF2-40B4-BE49-F238E27FC236}">
                <a16:creationId xmlns:a16="http://schemas.microsoft.com/office/drawing/2014/main" id="{8EEDE43B-161F-B6A2-EB92-6B260682D4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"/>
          <a:stretch/>
        </p:blipFill>
        <p:spPr>
          <a:xfrm>
            <a:off x="1452573" y="1035313"/>
            <a:ext cx="5402369" cy="37526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734995"/>
            <a:ext cx="7978525" cy="622091"/>
          </a:xfrm>
        </p:spPr>
        <p:txBody>
          <a:bodyPr/>
          <a:lstStyle/>
          <a:p>
            <a:r>
              <a:rPr lang="de-AT" dirty="0"/>
              <a:t>Arbeitskreise Rindfleischproduktion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895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801367"/>
            <a:ext cx="7978525" cy="622091"/>
          </a:xfrm>
        </p:spPr>
        <p:txBody>
          <a:bodyPr/>
          <a:lstStyle/>
          <a:p>
            <a:r>
              <a:rPr lang="de-AT" dirty="0"/>
              <a:t>Herdengröße Mutterkuh-Betriebe 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z="900" dirty="0">
                <a:latin typeface="Arial" panose="020B0604020202020204" pitchFamily="34" charset="0"/>
                <a:cs typeface="Arial" panose="020B0604020202020204" pitchFamily="34" charset="0"/>
              </a:rPr>
              <a:t>Quelle: BMLUK/LFI − Bundesauswertung Arbeitskreise Rindfleischproduktion 2024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7</a:t>
            </a:fld>
            <a:endParaRPr lang="de-AT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93025F66-8D3C-6097-6AF1-1E5B4F8C59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7769291"/>
              </p:ext>
            </p:extLst>
          </p:nvPr>
        </p:nvGraphicFramePr>
        <p:xfrm>
          <a:off x="1965243" y="1205930"/>
          <a:ext cx="4718338" cy="3471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1416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801367"/>
            <a:ext cx="7978525" cy="622091"/>
          </a:xfrm>
        </p:spPr>
        <p:txBody>
          <a:bodyPr/>
          <a:lstStyle/>
          <a:p>
            <a:r>
              <a:rPr lang="de-AT" dirty="0"/>
              <a:t>Zwischenkalbezeit 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z="900" dirty="0">
                <a:latin typeface="Arial" panose="020B0604020202020204" pitchFamily="34" charset="0"/>
                <a:cs typeface="Arial" panose="020B0604020202020204" pitchFamily="34" charset="0"/>
              </a:rPr>
              <a:t>Quelle: BMLUK/LFI − Bundesauswertungen Arbeitskreise Mutterkuhhaltung 2024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8</a:t>
            </a:fld>
            <a:endParaRPr lang="de-AT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C55DAC85-D533-BE9E-20EF-DA9CBA4AB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0596833"/>
              </p:ext>
            </p:extLst>
          </p:nvPr>
        </p:nvGraphicFramePr>
        <p:xfrm>
          <a:off x="1900052" y="1339144"/>
          <a:ext cx="4750129" cy="3363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746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793618"/>
            <a:ext cx="7978525" cy="622091"/>
          </a:xfrm>
        </p:spPr>
        <p:txBody>
          <a:bodyPr/>
          <a:lstStyle/>
          <a:p>
            <a:r>
              <a:rPr lang="de-AT" dirty="0"/>
              <a:t>Direktleistungen Mutterkuhhaltung 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z="900" dirty="0">
                <a:latin typeface="Arial" panose="020B0604020202020204" pitchFamily="34" charset="0"/>
                <a:cs typeface="Arial" panose="020B0604020202020204" pitchFamily="34" charset="0"/>
              </a:rPr>
              <a:t>Quelle: BMLUK/LFI − Bundesauswertung Arbeitskreise Mutterkuhhaltung 2024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9</a:t>
            </a:fld>
            <a:endParaRPr lang="de-AT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A39850E5-D979-4EA7-D7E5-2D95F470D9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3576965"/>
              </p:ext>
            </p:extLst>
          </p:nvPr>
        </p:nvGraphicFramePr>
        <p:xfrm>
          <a:off x="1531702" y="1225739"/>
          <a:ext cx="5257958" cy="3290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feld 2">
            <a:extLst>
              <a:ext uri="{FF2B5EF4-FFF2-40B4-BE49-F238E27FC236}">
                <a16:creationId xmlns:a16="http://schemas.microsoft.com/office/drawing/2014/main" id="{A45CFD40-FEF1-77E2-E298-06FE9AC6B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59" y="4537288"/>
            <a:ext cx="3486150" cy="2292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36000" tIns="45720" rIns="91440" bIns="45720" anchor="t" anchorCtr="0">
            <a:noAutofit/>
          </a:bodyPr>
          <a:lstStyle/>
          <a:p>
            <a:pPr algn="ctr">
              <a:lnSpc>
                <a:spcPct val="110000"/>
              </a:lnSpc>
              <a:spcAft>
                <a:spcPts val="610"/>
              </a:spcAft>
            </a:pPr>
            <a:r>
              <a:rPr lang="de-AT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Direktleistungen pro Kuh im Durchschnitt aller Betriebe: € 1.692,</a:t>
            </a:r>
            <a:r>
              <a:rPr lang="de-AT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endParaRPr lang="de-AT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610"/>
              </a:spcAft>
            </a:pPr>
            <a:r>
              <a:rPr lang="de-A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95535616"/>
      </p:ext>
    </p:extLst>
  </p:cSld>
  <p:clrMapOvr>
    <a:masterClrMapping/>
  </p:clrMapOvr>
</p:sld>
</file>

<file path=ppt/theme/theme1.xml><?xml version="1.0" encoding="utf-8"?>
<a:theme xmlns:a="http://schemas.openxmlformats.org/drawingml/2006/main" name="3-zeiliges-Logo">
  <a:themeElements>
    <a:clrScheme name="AT-2025-Farben-fin">
      <a:dk1>
        <a:srgbClr val="000000"/>
      </a:dk1>
      <a:lt1>
        <a:srgbClr val="EFF4F7"/>
      </a:lt1>
      <a:dk2>
        <a:srgbClr val="B92B06"/>
      </a:dk2>
      <a:lt2>
        <a:srgbClr val="FFFFFF"/>
      </a:lt2>
      <a:accent1>
        <a:srgbClr val="CA0237"/>
      </a:accent1>
      <a:accent2>
        <a:srgbClr val="0063A3"/>
      </a:accent2>
      <a:accent3>
        <a:srgbClr val="38713F"/>
      </a:accent3>
      <a:accent4>
        <a:srgbClr val="471D70"/>
      </a:accent4>
      <a:accent5>
        <a:srgbClr val="236B76"/>
      </a:accent5>
      <a:accent6>
        <a:srgbClr val="895A00"/>
      </a:accent6>
      <a:hlink>
        <a:srgbClr val="1C1C1C"/>
      </a:hlink>
      <a:folHlink>
        <a:srgbClr val="63636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-PPT-16x9-2025--leer--BMLUK" id="{B97C6DB7-725B-4B4D-BA12-384E9E7E3C86}" vid="{58BCDFCE-CA0B-4890-B550-D6C2CFA0D04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LK Standard">
    <a:dk1>
      <a:srgbClr val="000000"/>
    </a:dk1>
    <a:lt1>
      <a:srgbClr val="FFFFFF"/>
    </a:lt1>
    <a:dk2>
      <a:srgbClr val="000000"/>
    </a:dk2>
    <a:lt2>
      <a:srgbClr val="BEB4AA"/>
    </a:lt2>
    <a:accent1>
      <a:srgbClr val="007E46"/>
    </a:accent1>
    <a:accent2>
      <a:srgbClr val="D7B487"/>
    </a:accent2>
    <a:accent3>
      <a:srgbClr val="964B3C"/>
    </a:accent3>
    <a:accent4>
      <a:srgbClr val="6E3C28"/>
    </a:accent4>
    <a:accent5>
      <a:srgbClr val="BEB4AA"/>
    </a:accent5>
    <a:accent6>
      <a:srgbClr val="6E8C96"/>
    </a:accent6>
    <a:hlink>
      <a:srgbClr val="007E46"/>
    </a:hlink>
    <a:folHlink>
      <a:srgbClr val="007E46"/>
    </a:folHlink>
  </a:clrScheme>
  <a:fontScheme name="LK Standard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K Standard">
    <a:dk1>
      <a:srgbClr val="000000"/>
    </a:dk1>
    <a:lt1>
      <a:srgbClr val="FFFFFF"/>
    </a:lt1>
    <a:dk2>
      <a:srgbClr val="000000"/>
    </a:dk2>
    <a:lt2>
      <a:srgbClr val="BEB4AA"/>
    </a:lt2>
    <a:accent1>
      <a:srgbClr val="007E46"/>
    </a:accent1>
    <a:accent2>
      <a:srgbClr val="D7B487"/>
    </a:accent2>
    <a:accent3>
      <a:srgbClr val="964B3C"/>
    </a:accent3>
    <a:accent4>
      <a:srgbClr val="6E3C28"/>
    </a:accent4>
    <a:accent5>
      <a:srgbClr val="BEB4AA"/>
    </a:accent5>
    <a:accent6>
      <a:srgbClr val="6E8C96"/>
    </a:accent6>
    <a:hlink>
      <a:srgbClr val="007E46"/>
    </a:hlink>
    <a:folHlink>
      <a:srgbClr val="007E46"/>
    </a:folHlink>
  </a:clrScheme>
  <a:fontScheme name="LK Standard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LK Standard">
    <a:dk1>
      <a:srgbClr val="000000"/>
    </a:dk1>
    <a:lt1>
      <a:srgbClr val="FFFFFF"/>
    </a:lt1>
    <a:dk2>
      <a:srgbClr val="000000"/>
    </a:dk2>
    <a:lt2>
      <a:srgbClr val="BEB4AA"/>
    </a:lt2>
    <a:accent1>
      <a:srgbClr val="007E46"/>
    </a:accent1>
    <a:accent2>
      <a:srgbClr val="D7B487"/>
    </a:accent2>
    <a:accent3>
      <a:srgbClr val="964B3C"/>
    </a:accent3>
    <a:accent4>
      <a:srgbClr val="6E3C28"/>
    </a:accent4>
    <a:accent5>
      <a:srgbClr val="BEB4AA"/>
    </a:accent5>
    <a:accent6>
      <a:srgbClr val="6E8C96"/>
    </a:accent6>
    <a:hlink>
      <a:srgbClr val="007E46"/>
    </a:hlink>
    <a:folHlink>
      <a:srgbClr val="007E46"/>
    </a:folHlink>
  </a:clrScheme>
  <a:fontScheme name="LK Standard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DE-PPT-16x9-2025--leer--BMLUK</Template>
  <TotalTime>0</TotalTime>
  <Words>597</Words>
  <Application>Microsoft Macintosh PowerPoint</Application>
  <PresentationFormat>Bildschirmpräsentation (16:9)</PresentationFormat>
  <Paragraphs>174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Calibri</vt:lpstr>
      <vt:lpstr>Corbel</vt:lpstr>
      <vt:lpstr>Courier New</vt:lpstr>
      <vt:lpstr>Symbol</vt:lpstr>
      <vt:lpstr>Wingdings</vt:lpstr>
      <vt:lpstr>3-zeiliges-Logo</vt:lpstr>
      <vt:lpstr>Rindfleischproduktion 2024</vt:lpstr>
      <vt:lpstr>Mutter- und Gesamtkuhbestand 2000 bis 2024</vt:lpstr>
      <vt:lpstr>Mutterkühe 2023              Mütterkühe 2024</vt:lpstr>
      <vt:lpstr>Mutterkuhbestand 2020 nach Großvieheinheiten</vt:lpstr>
      <vt:lpstr>Rindermäster zur künftigen Betriebsausrichtung 2024  </vt:lpstr>
      <vt:lpstr>Arbeitskreise Rindfleischproduktion 2024</vt:lpstr>
      <vt:lpstr>Herdengröße Mutterkuh-Betriebe 2024</vt:lpstr>
      <vt:lpstr>Zwischenkalbezeit 2024</vt:lpstr>
      <vt:lpstr>Direktleistungen Mutterkuhhaltung 2024</vt:lpstr>
      <vt:lpstr>Verkaufserlös der Kälber pro Mutterkuh 2024</vt:lpstr>
      <vt:lpstr>Direktkosten Mutterkuhhaltung 2024</vt:lpstr>
      <vt:lpstr>Futtertage und Tageszunahmen nach Produktionsverfahren 2024</vt:lpstr>
      <vt:lpstr>Anteil der Handelsklassen 2024 </vt:lpstr>
      <vt:lpstr>Direktkosten Stiermast 2024 </vt:lpstr>
      <vt:lpstr>Vergleich Einkaufsgewicht und Einkaufspreis 2024 </vt:lpstr>
      <vt:lpstr>Vergleich der direktkostenfreien Leistung und Zusammensetzung der Erlös- und Kostenpositionen pro Mastplatz 2024 </vt:lpstr>
      <vt:lpstr>Direktkosten Kalbinnenmast 2024 </vt:lpstr>
      <vt:lpstr>Direktkosten Ochsenmast 2024 </vt:lpstr>
      <vt:lpstr>Einkaufsgewicht – Verkaufsgewicht – Umtriebe 2024</vt:lpstr>
      <vt:lpstr>Danke für die Aufmerksamkeit!</vt:lpstr>
    </vt:vector>
  </TitlesOfParts>
  <Company>BMLFUW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Layout: Titelfolie-mit-Hintergrund</dc:title>
  <dc:creator>BRIEGL, Kerstin</dc:creator>
  <cp:lastModifiedBy>Ernst Leitner</cp:lastModifiedBy>
  <cp:revision>84</cp:revision>
  <cp:lastPrinted>2018-07-05T18:23:58Z</cp:lastPrinted>
  <dcterms:created xsi:type="dcterms:W3CDTF">2025-03-31T13:36:33Z</dcterms:created>
  <dcterms:modified xsi:type="dcterms:W3CDTF">2025-05-20T08:22:37Z</dcterms:modified>
</cp:coreProperties>
</file>